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59" r:id="rId4"/>
    <p:sldId id="260" r:id="rId5"/>
    <p:sldId id="261" r:id="rId6"/>
    <p:sldId id="300" r:id="rId7"/>
    <p:sldId id="303" r:id="rId8"/>
    <p:sldId id="290" r:id="rId9"/>
    <p:sldId id="289" r:id="rId10"/>
    <p:sldId id="291" r:id="rId11"/>
    <p:sldId id="304" r:id="rId12"/>
    <p:sldId id="305" r:id="rId13"/>
    <p:sldId id="310" r:id="rId14"/>
    <p:sldId id="262" r:id="rId15"/>
    <p:sldId id="296" r:id="rId16"/>
    <p:sldId id="273" r:id="rId17"/>
    <p:sldId id="275" r:id="rId18"/>
    <p:sldId id="277" r:id="rId19"/>
    <p:sldId id="278" r:id="rId20"/>
    <p:sldId id="284" r:id="rId21"/>
    <p:sldId id="279" r:id="rId22"/>
    <p:sldId id="301" r:id="rId23"/>
    <p:sldId id="308" r:id="rId24"/>
    <p:sldId id="309" r:id="rId25"/>
    <p:sldId id="299" r:id="rId26"/>
    <p:sldId id="285" r:id="rId27"/>
    <p:sldId id="306" r:id="rId28"/>
    <p:sldId id="293" r:id="rId29"/>
    <p:sldId id="302" r:id="rId30"/>
    <p:sldId id="307" r:id="rId31"/>
    <p:sldId id="286"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3557" autoAdjust="0"/>
  </p:normalViewPr>
  <p:slideViewPr>
    <p:cSldViewPr snapToGrid="0">
      <p:cViewPr varScale="1">
        <p:scale>
          <a:sx n="60" d="100"/>
          <a:sy n="60" d="100"/>
        </p:scale>
        <p:origin x="908" y="48"/>
      </p:cViewPr>
      <p:guideLst/>
    </p:cSldViewPr>
  </p:slideViewPr>
  <p:outlineViewPr>
    <p:cViewPr>
      <p:scale>
        <a:sx n="33" d="100"/>
        <a:sy n="33" d="100"/>
      </p:scale>
      <p:origin x="0" y="-9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31444-E52D-4C92-899C-9A0412AF13F6}" type="datetimeFigureOut">
              <a:rPr lang="fr-FR" smtClean="0"/>
              <a:t>17/06/2024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8EB89-9FA9-489F-99EE-D0860AE9D28F}" type="slidenum">
              <a:rPr lang="fr-FR" smtClean="0"/>
              <a:t>‹N°›</a:t>
            </a:fld>
            <a:endParaRPr lang="fr-FR"/>
          </a:p>
        </p:txBody>
      </p:sp>
    </p:spTree>
    <p:extLst>
      <p:ext uri="{BB962C8B-B14F-4D97-AF65-F5344CB8AC3E}">
        <p14:creationId xmlns:p14="http://schemas.microsoft.com/office/powerpoint/2010/main" val="120142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EC8EB89-9FA9-489F-99EE-D0860AE9D28F}" type="slidenum">
              <a:rPr lang="fr-FR" smtClean="0"/>
              <a:t>6</a:t>
            </a:fld>
            <a:endParaRPr lang="fr-FR"/>
          </a:p>
        </p:txBody>
      </p:sp>
    </p:spTree>
    <p:extLst>
      <p:ext uri="{BB962C8B-B14F-4D97-AF65-F5344CB8AC3E}">
        <p14:creationId xmlns:p14="http://schemas.microsoft.com/office/powerpoint/2010/main" val="54485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EC8EB89-9FA9-489F-99EE-D0860AE9D28F}" type="slidenum">
              <a:rPr lang="fr-FR" smtClean="0"/>
              <a:t>7</a:t>
            </a:fld>
            <a:endParaRPr lang="fr-FR"/>
          </a:p>
        </p:txBody>
      </p:sp>
    </p:spTree>
    <p:extLst>
      <p:ext uri="{BB962C8B-B14F-4D97-AF65-F5344CB8AC3E}">
        <p14:creationId xmlns:p14="http://schemas.microsoft.com/office/powerpoint/2010/main" val="260328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EC8EB89-9FA9-489F-99EE-D0860AE9D28F}" type="slidenum">
              <a:rPr lang="fr-FR" smtClean="0"/>
              <a:t>9</a:t>
            </a:fld>
            <a:endParaRPr lang="fr-FR"/>
          </a:p>
        </p:txBody>
      </p:sp>
    </p:spTree>
    <p:extLst>
      <p:ext uri="{BB962C8B-B14F-4D97-AF65-F5344CB8AC3E}">
        <p14:creationId xmlns:p14="http://schemas.microsoft.com/office/powerpoint/2010/main" val="193582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EC8EB89-9FA9-489F-99EE-D0860AE9D28F}" type="slidenum">
              <a:rPr lang="fr-FR" smtClean="0"/>
              <a:t>18</a:t>
            </a:fld>
            <a:endParaRPr lang="fr-FR"/>
          </a:p>
        </p:txBody>
      </p:sp>
    </p:spTree>
    <p:extLst>
      <p:ext uri="{BB962C8B-B14F-4D97-AF65-F5344CB8AC3E}">
        <p14:creationId xmlns:p14="http://schemas.microsoft.com/office/powerpoint/2010/main" val="409594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8E3AD-0FC3-0951-1360-880DB302A77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D24B80E-AD00-9110-B059-BE257857E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5A311FF-36D0-A65B-2680-B70D50CF8BE2}"/>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5" name="Espace réservé du pied de page 4">
            <a:extLst>
              <a:ext uri="{FF2B5EF4-FFF2-40B4-BE49-F238E27FC236}">
                <a16:creationId xmlns:a16="http://schemas.microsoft.com/office/drawing/2014/main" id="{994B8D86-D490-1A01-BBB1-09D05EAF36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8F2A19-0D93-526A-5B59-AD2C2CBB62B1}"/>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237586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BD61B-61FA-C100-1398-E3F5DA038C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416B171-2E5D-2352-0A9C-4F5AD10CABB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20DCC6-F954-EF33-2819-40778BA84E4B}"/>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5" name="Espace réservé du pied de page 4">
            <a:extLst>
              <a:ext uri="{FF2B5EF4-FFF2-40B4-BE49-F238E27FC236}">
                <a16:creationId xmlns:a16="http://schemas.microsoft.com/office/drawing/2014/main" id="{86BC9D55-DD56-B609-E929-726E91C759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118148-98F6-1BB7-4142-D5D6C34C107D}"/>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174745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F0047D1-4F45-8594-84C9-933A249C8B1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9458E57-6184-00D6-04DD-A045968705C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696E2F-9954-F3D2-1AB3-7B53B4EAF752}"/>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5" name="Espace réservé du pied de page 4">
            <a:extLst>
              <a:ext uri="{FF2B5EF4-FFF2-40B4-BE49-F238E27FC236}">
                <a16:creationId xmlns:a16="http://schemas.microsoft.com/office/drawing/2014/main" id="{FFA3F0FA-198B-902A-A90F-E03697E25B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2C9FBF-391F-0446-A63A-F7691FE03949}"/>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207762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C09B7-745D-F761-EA8C-54696950A6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523366-57A1-ADB5-7D16-3DB73EE1472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9E30C6-765A-3918-D273-E66576CD7E47}"/>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5" name="Espace réservé du pied de page 4">
            <a:extLst>
              <a:ext uri="{FF2B5EF4-FFF2-40B4-BE49-F238E27FC236}">
                <a16:creationId xmlns:a16="http://schemas.microsoft.com/office/drawing/2014/main" id="{0F949DD5-D961-D76A-4A83-6E80AE0A8B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624BC4-5438-6407-E1E6-4A817CA2CEC2}"/>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197666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C24B2F-1083-62E0-9DC7-E93A7E80DF1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1E98D86-863C-6253-3E12-A6A9A8DBA6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D634D6B-4B3C-C6D9-790F-2D0020BBD164}"/>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5" name="Espace réservé du pied de page 4">
            <a:extLst>
              <a:ext uri="{FF2B5EF4-FFF2-40B4-BE49-F238E27FC236}">
                <a16:creationId xmlns:a16="http://schemas.microsoft.com/office/drawing/2014/main" id="{C76AB7CE-C7F6-B542-E37B-511E9018C1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1815E3-6094-7986-2ABC-30169C4B98A2}"/>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65085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76DA53-3DFD-C8D4-58AE-6A065E00AE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A95589-FC37-A8BC-4F5A-11BA44C60B4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0622D50-B430-E29A-044F-061C505EB92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E03CEAE-46A0-F46A-C15D-D79BD607A044}"/>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6" name="Espace réservé du pied de page 5">
            <a:extLst>
              <a:ext uri="{FF2B5EF4-FFF2-40B4-BE49-F238E27FC236}">
                <a16:creationId xmlns:a16="http://schemas.microsoft.com/office/drawing/2014/main" id="{8BC058D2-A660-3793-1827-B821431638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83407AC-F21A-4B8C-4779-D74C8CCABB1F}"/>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380460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1C0C0A-FFD4-ADF7-7400-18ACB32AE77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1832D81-1D64-DDB5-EC13-FDE1A5D78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5509CD0-486E-BD18-F9A3-1561BE3CC28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958550D-0DB8-E24E-AB5D-96ADD68952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316A40C-9546-8D9D-8372-26B0D1E8EB8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D651966-10D9-22A9-1150-EF5A7EE7E70C}"/>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8" name="Espace réservé du pied de page 7">
            <a:extLst>
              <a:ext uri="{FF2B5EF4-FFF2-40B4-BE49-F238E27FC236}">
                <a16:creationId xmlns:a16="http://schemas.microsoft.com/office/drawing/2014/main" id="{F15C1AC7-11F9-0EBE-82D3-29FE767752E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F737433-BEF0-75FD-2566-A0151DC20128}"/>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80831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27BB4-A590-D473-8ABF-5470A5D44E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E8BBD7E-9190-DFA6-7604-5189ADEA13D2}"/>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4" name="Espace réservé du pied de page 3">
            <a:extLst>
              <a:ext uri="{FF2B5EF4-FFF2-40B4-BE49-F238E27FC236}">
                <a16:creationId xmlns:a16="http://schemas.microsoft.com/office/drawing/2014/main" id="{44F20F58-BB0E-B5D4-DB73-37AC80635FC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C3674E-5DD2-C017-D494-51D0A82DEDF4}"/>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117368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4A9D14-F8D4-55A6-A82A-B1CC8BB6A95C}"/>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3" name="Espace réservé du pied de page 2">
            <a:extLst>
              <a:ext uri="{FF2B5EF4-FFF2-40B4-BE49-F238E27FC236}">
                <a16:creationId xmlns:a16="http://schemas.microsoft.com/office/drawing/2014/main" id="{ADF6CF9A-CD47-8D13-76A6-F970A20B3D3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1B586FD-CB3A-5ED9-FE30-2AA5CEC50839}"/>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228386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D41B5-F693-E571-83A4-705B34D605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3363930-226B-3B69-9308-7725DB423D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4E57532-CE08-59BD-DBC7-3C36CCAF9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CE5D35-713F-88E0-8EC2-82458C4CFF06}"/>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6" name="Espace réservé du pied de page 5">
            <a:extLst>
              <a:ext uri="{FF2B5EF4-FFF2-40B4-BE49-F238E27FC236}">
                <a16:creationId xmlns:a16="http://schemas.microsoft.com/office/drawing/2014/main" id="{C6C11829-3223-2452-455E-68D9AFC6DE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7C22EB-52F2-9F43-565E-E60A063BC1E7}"/>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155617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D15943-49E2-7D16-267C-2F4124B793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547B64A-6A11-2C94-A3E0-8438F288C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935BB9C-F073-949D-C002-9170A84BF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EC92D4-4A03-EC0A-D2C2-4D16DA066CFC}"/>
              </a:ext>
            </a:extLst>
          </p:cNvPr>
          <p:cNvSpPr>
            <a:spLocks noGrp="1"/>
          </p:cNvSpPr>
          <p:nvPr>
            <p:ph type="dt" sz="half" idx="10"/>
          </p:nvPr>
        </p:nvSpPr>
        <p:spPr/>
        <p:txBody>
          <a:bodyPr/>
          <a:lstStyle/>
          <a:p>
            <a:fld id="{6B73B849-E02C-431D-A835-53FFBBFB77EC}" type="datetimeFigureOut">
              <a:rPr lang="fr-FR" smtClean="0"/>
              <a:t>17/06/2024</a:t>
            </a:fld>
            <a:endParaRPr lang="fr-FR"/>
          </a:p>
        </p:txBody>
      </p:sp>
      <p:sp>
        <p:nvSpPr>
          <p:cNvPr id="6" name="Espace réservé du pied de page 5">
            <a:extLst>
              <a:ext uri="{FF2B5EF4-FFF2-40B4-BE49-F238E27FC236}">
                <a16:creationId xmlns:a16="http://schemas.microsoft.com/office/drawing/2014/main" id="{6456BB45-432B-5041-A939-46282A10CC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885B7D-FE7D-0619-9E43-09D855E954FC}"/>
              </a:ext>
            </a:extLst>
          </p:cNvPr>
          <p:cNvSpPr>
            <a:spLocks noGrp="1"/>
          </p:cNvSpPr>
          <p:nvPr>
            <p:ph type="sldNum" sz="quarter" idx="12"/>
          </p:nvPr>
        </p:nvSpPr>
        <p:spPr/>
        <p:txBody>
          <a:bodyPr/>
          <a:lstStyle/>
          <a:p>
            <a:fld id="{DA46C173-49B0-4E6D-9649-04EBFB982B25}" type="slidenum">
              <a:rPr lang="fr-FR" smtClean="0"/>
              <a:t>‹N°›</a:t>
            </a:fld>
            <a:endParaRPr lang="fr-FR"/>
          </a:p>
        </p:txBody>
      </p:sp>
    </p:spTree>
    <p:extLst>
      <p:ext uri="{BB962C8B-B14F-4D97-AF65-F5344CB8AC3E}">
        <p14:creationId xmlns:p14="http://schemas.microsoft.com/office/powerpoint/2010/main" val="182438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D23C72C-EB69-66C9-509C-F5CA443E0C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BC446BF-83C0-4535-3F29-FDE8A943F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22DF44-83D1-BAB0-71D8-B8A7769FA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73B849-E02C-431D-A835-53FFBBFB77EC}" type="datetimeFigureOut">
              <a:rPr lang="fr-FR" smtClean="0"/>
              <a:t>17/06/2024</a:t>
            </a:fld>
            <a:endParaRPr lang="fr-FR"/>
          </a:p>
        </p:txBody>
      </p:sp>
      <p:sp>
        <p:nvSpPr>
          <p:cNvPr id="5" name="Espace réservé du pied de page 4">
            <a:extLst>
              <a:ext uri="{FF2B5EF4-FFF2-40B4-BE49-F238E27FC236}">
                <a16:creationId xmlns:a16="http://schemas.microsoft.com/office/drawing/2014/main" id="{9931FC26-6C14-8F67-D40A-EC7CBA346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EE413C-589A-722E-54BF-0D0693784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46C173-49B0-4E6D-9649-04EBFB982B25}" type="slidenum">
              <a:rPr lang="fr-FR" smtClean="0"/>
              <a:t>‹N°›</a:t>
            </a:fld>
            <a:endParaRPr lang="fr-FR"/>
          </a:p>
        </p:txBody>
      </p:sp>
    </p:spTree>
    <p:extLst>
      <p:ext uri="{BB962C8B-B14F-4D97-AF65-F5344CB8AC3E}">
        <p14:creationId xmlns:p14="http://schemas.microsoft.com/office/powerpoint/2010/main" val="4098140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D2BD911-303E-3036-6965-0F27A7F5EA6B}"/>
              </a:ext>
            </a:extLst>
          </p:cNvPr>
          <p:cNvSpPr>
            <a:spLocks noGrp="1"/>
          </p:cNvSpPr>
          <p:nvPr>
            <p:ph type="ctrTitle"/>
          </p:nvPr>
        </p:nvSpPr>
        <p:spPr>
          <a:xfrm>
            <a:off x="808597" y="317733"/>
            <a:ext cx="4698101" cy="6375297"/>
          </a:xfrm>
        </p:spPr>
        <p:txBody>
          <a:bodyPr anchor="t">
            <a:normAutofit/>
          </a:bodyPr>
          <a:lstStyle/>
          <a:p>
            <a:br>
              <a:rPr lang="fr-FR" sz="4000" b="1" dirty="0">
                <a:solidFill>
                  <a:srgbClr val="0070C0"/>
                </a:solidFill>
              </a:rPr>
            </a:br>
            <a:br>
              <a:rPr lang="fr-FR" sz="4000" b="1" dirty="0">
                <a:solidFill>
                  <a:srgbClr val="0070C0"/>
                </a:solidFill>
              </a:rPr>
            </a:br>
            <a:r>
              <a:rPr lang="fr-FR" sz="4000" b="1" dirty="0">
                <a:solidFill>
                  <a:srgbClr val="0070C0"/>
                </a:solidFill>
              </a:rPr>
              <a:t>CONVENTION MEDICALE 2024 :</a:t>
            </a:r>
            <a:br>
              <a:rPr lang="fr-FR" sz="4000" b="1" dirty="0">
                <a:solidFill>
                  <a:srgbClr val="0070C0"/>
                </a:solidFill>
              </a:rPr>
            </a:br>
            <a:br>
              <a:rPr lang="fr-FR" sz="4000" b="1" dirty="0">
                <a:solidFill>
                  <a:srgbClr val="0070C0"/>
                </a:solidFill>
              </a:rPr>
            </a:br>
            <a:r>
              <a:rPr lang="fr-FR" sz="4000" b="1" dirty="0">
                <a:solidFill>
                  <a:srgbClr val="0070C0"/>
                </a:solidFill>
              </a:rPr>
              <a:t>Des avancées, OUI</a:t>
            </a:r>
            <a:br>
              <a:rPr lang="fr-FR" sz="4000" b="1" dirty="0">
                <a:solidFill>
                  <a:srgbClr val="0070C0"/>
                </a:solidFill>
              </a:rPr>
            </a:br>
            <a:br>
              <a:rPr lang="fr-FR" sz="4000" b="1" dirty="0">
                <a:solidFill>
                  <a:srgbClr val="0070C0"/>
                </a:solidFill>
              </a:rPr>
            </a:br>
            <a:r>
              <a:rPr lang="fr-FR" sz="4000" b="1" dirty="0">
                <a:solidFill>
                  <a:srgbClr val="0070C0"/>
                </a:solidFill>
              </a:rPr>
              <a:t>Un choc d’attractivité, NON !</a:t>
            </a:r>
          </a:p>
        </p:txBody>
      </p:sp>
      <p:grpSp>
        <p:nvGrpSpPr>
          <p:cNvPr id="26" name="Group 2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Graphique, Police, clipart, cercle&#10;&#10;Description générée automatiquement">
            <a:extLst>
              <a:ext uri="{FF2B5EF4-FFF2-40B4-BE49-F238E27FC236}">
                <a16:creationId xmlns:a16="http://schemas.microsoft.com/office/drawing/2014/main" id="{A7379D83-8D2E-0746-85A2-34B152A9AD2A}"/>
              </a:ext>
            </a:extLst>
          </p:cNvPr>
          <p:cNvPicPr>
            <a:picLocks noChangeAspect="1"/>
          </p:cNvPicPr>
          <p:nvPr/>
        </p:nvPicPr>
        <p:blipFill>
          <a:blip r:embed="rId2"/>
          <a:stretch>
            <a:fillRect/>
          </a:stretch>
        </p:blipFill>
        <p:spPr>
          <a:xfrm>
            <a:off x="5893190" y="1017383"/>
            <a:ext cx="5536001" cy="4822598"/>
          </a:xfrm>
          <a:prstGeom prst="rect">
            <a:avLst/>
          </a:prstGeom>
        </p:spPr>
      </p:pic>
    </p:spTree>
    <p:extLst>
      <p:ext uri="{BB962C8B-B14F-4D97-AF65-F5344CB8AC3E}">
        <p14:creationId xmlns:p14="http://schemas.microsoft.com/office/powerpoint/2010/main" val="313210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979856" y="5924913"/>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1463039" y="200582"/>
            <a:ext cx="9367783" cy="523220"/>
          </a:xfrm>
          <a:prstGeom prst="rect">
            <a:avLst/>
          </a:prstGeom>
          <a:noFill/>
        </p:spPr>
        <p:txBody>
          <a:bodyPr wrap="square" rtlCol="0">
            <a:spAutoFit/>
          </a:bodyPr>
          <a:lstStyle/>
          <a:p>
            <a:pPr algn="ctr"/>
            <a:r>
              <a:rPr lang="fr-FR" sz="2800" b="1" dirty="0">
                <a:solidFill>
                  <a:srgbClr val="0070C0"/>
                </a:solidFill>
              </a:rPr>
              <a:t>LES HONORAIRES DES PSYCHIATRES ET NEUROLOGUES</a:t>
            </a:r>
          </a:p>
        </p:txBody>
      </p:sp>
      <p:sp>
        <p:nvSpPr>
          <p:cNvPr id="7" name="Rectangle : avec coins arrondis en diagonale 6">
            <a:extLst>
              <a:ext uri="{FF2B5EF4-FFF2-40B4-BE49-F238E27FC236}">
                <a16:creationId xmlns:a16="http://schemas.microsoft.com/office/drawing/2014/main" id="{02187677-36B8-686E-462C-5CCC9DEB745C}"/>
              </a:ext>
            </a:extLst>
          </p:cNvPr>
          <p:cNvSpPr/>
          <p:nvPr/>
        </p:nvSpPr>
        <p:spPr>
          <a:xfrm>
            <a:off x="283030" y="991685"/>
            <a:ext cx="10853056" cy="5743017"/>
          </a:xfrm>
          <a:prstGeom prst="round2Diag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2C3808E-DA9E-9936-20F6-AC7790BC28EB}"/>
              </a:ext>
            </a:extLst>
          </p:cNvPr>
          <p:cNvSpPr txBox="1"/>
          <p:nvPr/>
        </p:nvSpPr>
        <p:spPr>
          <a:xfrm>
            <a:off x="432062" y="1320175"/>
            <a:ext cx="10137967" cy="5878532"/>
          </a:xfrm>
          <a:prstGeom prst="rect">
            <a:avLst/>
          </a:prstGeom>
          <a:noFill/>
        </p:spPr>
        <p:txBody>
          <a:bodyPr wrap="square" rtlCol="0">
            <a:spAutoFit/>
          </a:bodyPr>
          <a:lstStyle/>
          <a:p>
            <a:r>
              <a:rPr lang="fr-FR" sz="2000" b="1" dirty="0">
                <a:solidFill>
                  <a:schemeClr val="accent2"/>
                </a:solidFill>
              </a:rPr>
              <a:t>Consultation Psychiatres et neurologues</a:t>
            </a:r>
          </a:p>
          <a:p>
            <a:r>
              <a:rPr lang="fr-FR" sz="2000" b="1" dirty="0"/>
              <a:t>50€ (55€ avec la MCS) en décembre 2024</a:t>
            </a:r>
            <a:br>
              <a:rPr lang="fr-FR" sz="2000" b="1" dirty="0"/>
            </a:br>
            <a:r>
              <a:rPr lang="fr-FR" sz="2000" b="1" dirty="0"/>
              <a:t>52€ (57€ avec la MCS) au 1</a:t>
            </a:r>
            <a:r>
              <a:rPr lang="fr-FR" sz="2000" b="1" baseline="30000" dirty="0"/>
              <a:t>er</a:t>
            </a:r>
            <a:r>
              <a:rPr lang="fr-FR" sz="2000" b="1" dirty="0"/>
              <a:t> juillet 2025</a:t>
            </a:r>
          </a:p>
          <a:p>
            <a:endParaRPr lang="fr-FR" sz="2000" b="1" dirty="0">
              <a:solidFill>
                <a:schemeClr val="accent2"/>
              </a:solidFill>
            </a:endParaRPr>
          </a:p>
          <a:p>
            <a:endParaRPr lang="fr-FR" sz="2000" b="1" dirty="0">
              <a:solidFill>
                <a:srgbClr val="FFFF00"/>
              </a:solidFill>
            </a:endParaRPr>
          </a:p>
          <a:p>
            <a:r>
              <a:rPr lang="fr-FR" sz="2000" b="1" i="0" u="none" strike="noStrike" baseline="0" dirty="0">
                <a:solidFill>
                  <a:schemeClr val="accent2"/>
                </a:solidFill>
              </a:rPr>
              <a:t>Extension de la MCY : 85 € </a:t>
            </a:r>
            <a:r>
              <a:rPr lang="fr-FR" sz="2000" b="1" i="0" u="none" strike="noStrike" baseline="0" dirty="0"/>
              <a:t>au 1</a:t>
            </a:r>
            <a:r>
              <a:rPr lang="fr-FR" sz="2000" b="1" i="0" u="none" strike="noStrike" baseline="30000" dirty="0"/>
              <a:t>er</a:t>
            </a:r>
            <a:r>
              <a:rPr lang="fr-FR" sz="2000" b="1" i="0" u="none" strike="noStrike" baseline="0" dirty="0"/>
              <a:t> juillet 2026</a:t>
            </a:r>
            <a:br>
              <a:rPr lang="fr-FR" sz="2000" b="1" dirty="0">
                <a:solidFill>
                  <a:schemeClr val="accent2"/>
                </a:solidFill>
              </a:rPr>
            </a:br>
            <a:r>
              <a:rPr lang="fr-FR" sz="2000" b="1" dirty="0"/>
              <a:t>Délai de</a:t>
            </a:r>
            <a:r>
              <a:rPr lang="fr-FR" sz="2000" b="1" i="0" u="none" strike="noStrike" baseline="0" dirty="0"/>
              <a:t> 4 jours (au lieu de 2) pour facturer à la demande du MT ou du m</a:t>
            </a:r>
            <a:r>
              <a:rPr lang="fr-FR" sz="2000" b="1" dirty="0"/>
              <a:t>édecin</a:t>
            </a:r>
            <a:r>
              <a:rPr lang="fr-FR" sz="2000" b="1" i="0" u="none" strike="noStrike" baseline="0" dirty="0"/>
              <a:t> régulateur du SAS </a:t>
            </a:r>
          </a:p>
          <a:p>
            <a:endParaRPr lang="fr-FR" sz="2000" b="1" dirty="0">
              <a:solidFill>
                <a:srgbClr val="FFFF00"/>
              </a:solidFill>
            </a:endParaRPr>
          </a:p>
          <a:p>
            <a:r>
              <a:rPr lang="fr-FR" sz="2000" b="1" i="0" u="none" strike="noStrike" baseline="0" dirty="0">
                <a:solidFill>
                  <a:schemeClr val="accent2"/>
                </a:solidFill>
              </a:rPr>
              <a:t>SEUIL spécifique de téléconsultations : 40% (dérogation locale possible max 50</a:t>
            </a:r>
            <a:r>
              <a:rPr lang="fr-FR" sz="2000" b="1" dirty="0">
                <a:solidFill>
                  <a:schemeClr val="accent2"/>
                </a:solidFill>
              </a:rPr>
              <a:t>%)</a:t>
            </a:r>
          </a:p>
          <a:p>
            <a:br>
              <a:rPr lang="fr-FR" sz="2000" b="1" i="0" u="none" strike="noStrike" baseline="0" dirty="0">
                <a:solidFill>
                  <a:srgbClr val="FFFF00"/>
                </a:solidFill>
              </a:rPr>
            </a:br>
            <a:r>
              <a:rPr lang="fr-FR" sz="2000" b="1" i="0" u="none" strike="noStrike" baseline="0" dirty="0">
                <a:solidFill>
                  <a:schemeClr val="accent2"/>
                </a:solidFill>
              </a:rPr>
              <a:t>Pédopsychiatrie </a:t>
            </a:r>
            <a:br>
              <a:rPr lang="fr-FR" sz="2000" b="1" dirty="0">
                <a:solidFill>
                  <a:schemeClr val="accent2"/>
                </a:solidFill>
              </a:rPr>
            </a:br>
            <a:r>
              <a:rPr lang="fr-FR" sz="2000" b="1" dirty="0"/>
              <a:t>- </a:t>
            </a:r>
            <a:r>
              <a:rPr lang="fr-FR" sz="2000" b="1" i="0" u="none" strike="noStrike" baseline="0" dirty="0"/>
              <a:t>MP : majoration enfant existante à 12€ en </a:t>
            </a:r>
            <a:r>
              <a:rPr lang="fr-FR" sz="2000" b="1" i="0" u="none" strike="noStrike" baseline="0" dirty="0" err="1"/>
              <a:t>déc</a:t>
            </a:r>
            <a:r>
              <a:rPr lang="fr-FR" sz="2000" b="1" i="0" u="none" strike="noStrike" baseline="0" dirty="0"/>
              <a:t> 24 (contre 3€ </a:t>
            </a:r>
            <a:r>
              <a:rPr lang="fr-FR" sz="2000" b="1" i="0" u="none" strike="noStrike" baseline="0" dirty="0" err="1"/>
              <a:t>auj</a:t>
            </a:r>
            <a:r>
              <a:rPr lang="fr-FR" sz="2000" b="1" i="0" u="none" strike="noStrike" baseline="0" dirty="0"/>
              <a:t>) et 18€ au 1</a:t>
            </a:r>
            <a:r>
              <a:rPr lang="fr-FR" sz="2000" b="1" i="0" u="none" strike="noStrike" baseline="30000" dirty="0"/>
              <a:t>er</a:t>
            </a:r>
            <a:r>
              <a:rPr lang="fr-FR" sz="2000" b="1" i="0" u="none" strike="noStrike" baseline="0" dirty="0"/>
              <a:t> juillet 25</a:t>
            </a:r>
          </a:p>
          <a:p>
            <a:pPr marL="12066" marR="6350" lvl="0" rtl="0">
              <a:lnSpc>
                <a:spcPct val="100000"/>
              </a:lnSpc>
              <a:spcBef>
                <a:spcPts val="0"/>
              </a:spcBef>
              <a:spcAft>
                <a:spcPts val="0"/>
              </a:spcAft>
              <a:buClr>
                <a:srgbClr val="E01A81"/>
              </a:buClr>
              <a:buSzPts val="1600"/>
            </a:pPr>
            <a:r>
              <a:rPr lang="fr-FR" sz="2000" b="1" dirty="0">
                <a:ea typeface="Arial"/>
                <a:cs typeface="Arial"/>
                <a:sym typeface="Arial"/>
              </a:rPr>
              <a:t>- Extension de la MP aux jeunes de 16 à 25 ans </a:t>
            </a:r>
            <a:br>
              <a:rPr lang="fr-FR" sz="2000" b="1" dirty="0">
                <a:ea typeface="Arial"/>
                <a:cs typeface="Arial"/>
                <a:sym typeface="Arial"/>
              </a:rPr>
            </a:br>
            <a:r>
              <a:rPr lang="fr-FR" sz="2000" dirty="0">
                <a:ea typeface="Arial"/>
                <a:cs typeface="Arial"/>
                <a:sym typeface="Arial"/>
              </a:rPr>
              <a:t>- </a:t>
            </a:r>
            <a:r>
              <a:rPr lang="fr-FR" sz="2000" b="1" dirty="0">
                <a:ea typeface="Arial"/>
                <a:cs typeface="Arial"/>
                <a:sym typeface="Arial"/>
              </a:rPr>
              <a:t>Majorations des consultations en présence de la famille</a:t>
            </a:r>
            <a:r>
              <a:rPr lang="fr-FR" sz="2000" dirty="0">
                <a:ea typeface="Arial"/>
                <a:cs typeface="Arial"/>
                <a:sym typeface="Arial"/>
              </a:rPr>
              <a:t>, pour enfant présentant une pathologie psychiatrique grave </a:t>
            </a:r>
            <a:r>
              <a:rPr lang="fr-FR" sz="2000" b="1" dirty="0">
                <a:ea typeface="Arial"/>
                <a:cs typeface="Arial"/>
                <a:sym typeface="Arial"/>
              </a:rPr>
              <a:t>(MAF et MPF) à 23€ en </a:t>
            </a:r>
            <a:r>
              <a:rPr lang="fr-FR" sz="2000" b="1" dirty="0" err="1">
                <a:ea typeface="Arial"/>
                <a:cs typeface="Arial"/>
                <a:sym typeface="Arial"/>
              </a:rPr>
              <a:t>déc</a:t>
            </a:r>
            <a:r>
              <a:rPr lang="fr-FR" sz="2000" b="1" dirty="0">
                <a:ea typeface="Arial"/>
                <a:cs typeface="Arial"/>
                <a:sym typeface="Arial"/>
              </a:rPr>
              <a:t> 24 puis 25 au 1</a:t>
            </a:r>
            <a:r>
              <a:rPr lang="fr-FR" sz="2000" b="1" baseline="30000" dirty="0">
                <a:ea typeface="Arial"/>
                <a:cs typeface="Arial"/>
                <a:sym typeface="Arial"/>
              </a:rPr>
              <a:t>er</a:t>
            </a:r>
            <a:r>
              <a:rPr lang="fr-FR" sz="2000" b="1" dirty="0">
                <a:ea typeface="Arial"/>
                <a:cs typeface="Arial"/>
                <a:sym typeface="Arial"/>
              </a:rPr>
              <a:t> juillet 25 </a:t>
            </a:r>
            <a:r>
              <a:rPr lang="fr-FR" sz="2000" dirty="0">
                <a:ea typeface="Arial"/>
                <a:cs typeface="Arial"/>
                <a:sym typeface="Arial"/>
              </a:rPr>
              <a:t>(contre 20 € aujourd’hui)</a:t>
            </a:r>
          </a:p>
          <a:p>
            <a:br>
              <a:rPr lang="fr-FR" b="1" i="0" u="none" strike="noStrike" baseline="0" dirty="0"/>
            </a:br>
            <a:endParaRPr lang="fr-FR" dirty="0"/>
          </a:p>
        </p:txBody>
      </p:sp>
    </p:spTree>
    <p:extLst>
      <p:ext uri="{BB962C8B-B14F-4D97-AF65-F5344CB8AC3E}">
        <p14:creationId xmlns:p14="http://schemas.microsoft.com/office/powerpoint/2010/main" val="203496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864988" y="5930254"/>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693416" y="336856"/>
            <a:ext cx="10017153" cy="523220"/>
          </a:xfrm>
          <a:prstGeom prst="rect">
            <a:avLst/>
          </a:prstGeom>
          <a:noFill/>
        </p:spPr>
        <p:txBody>
          <a:bodyPr wrap="square" rtlCol="0">
            <a:spAutoFit/>
          </a:bodyPr>
          <a:lstStyle/>
          <a:p>
            <a:pPr algn="ctr"/>
            <a:r>
              <a:rPr lang="fr-FR" sz="2800" b="1" dirty="0">
                <a:solidFill>
                  <a:srgbClr val="0070C0"/>
                </a:solidFill>
              </a:rPr>
              <a:t>LES HONORAIRES DES AUTRES SPECIALITES MEDICALES </a:t>
            </a:r>
          </a:p>
        </p:txBody>
      </p:sp>
      <p:sp>
        <p:nvSpPr>
          <p:cNvPr id="7" name="Rectangle : avec coins arrondis en diagonale 6">
            <a:extLst>
              <a:ext uri="{FF2B5EF4-FFF2-40B4-BE49-F238E27FC236}">
                <a16:creationId xmlns:a16="http://schemas.microsoft.com/office/drawing/2014/main" id="{02187677-36B8-686E-462C-5CCC9DEB745C}"/>
              </a:ext>
            </a:extLst>
          </p:cNvPr>
          <p:cNvSpPr/>
          <p:nvPr/>
        </p:nvSpPr>
        <p:spPr>
          <a:xfrm>
            <a:off x="903515" y="1167239"/>
            <a:ext cx="9704234" cy="5591779"/>
          </a:xfrm>
          <a:prstGeom prst="round2DiagRect">
            <a:avLst>
              <a:gd name="adj1" fmla="val 17237"/>
              <a:gd name="adj2" fmla="val 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ADCC556-B279-8787-74C2-C2CA45597789}"/>
              </a:ext>
            </a:extLst>
          </p:cNvPr>
          <p:cNvSpPr txBox="1"/>
          <p:nvPr/>
        </p:nvSpPr>
        <p:spPr>
          <a:xfrm>
            <a:off x="1396914" y="1188262"/>
            <a:ext cx="8261499" cy="5570756"/>
          </a:xfrm>
          <a:prstGeom prst="rect">
            <a:avLst/>
          </a:prstGeom>
          <a:noFill/>
        </p:spPr>
        <p:txBody>
          <a:bodyPr wrap="square" rtlCol="0">
            <a:spAutoFit/>
          </a:bodyPr>
          <a:lstStyle/>
          <a:p>
            <a:r>
              <a:rPr lang="fr-FR" sz="2000" b="1" dirty="0">
                <a:solidFill>
                  <a:schemeClr val="accent2"/>
                </a:solidFill>
              </a:rPr>
              <a:t>Gériatres</a:t>
            </a:r>
            <a:br>
              <a:rPr lang="fr-FR" sz="2000" dirty="0"/>
            </a:br>
            <a:r>
              <a:rPr lang="fr-FR" sz="2000" dirty="0"/>
              <a:t>Extension aux gériatres de l’APY à 67,5 € </a:t>
            </a:r>
            <a:r>
              <a:rPr lang="fr-FR" sz="2000" b="1" dirty="0"/>
              <a:t>(</a:t>
            </a:r>
            <a:r>
              <a:rPr lang="fr-FR" sz="2000" b="1" dirty="0" err="1"/>
              <a:t>déc</a:t>
            </a:r>
            <a:r>
              <a:rPr lang="fr-FR" sz="2000" b="1" dirty="0"/>
              <a:t> 24)</a:t>
            </a:r>
          </a:p>
          <a:p>
            <a:endParaRPr lang="fr-FR" sz="2000" dirty="0"/>
          </a:p>
          <a:p>
            <a:r>
              <a:rPr lang="fr-FR" sz="2000" dirty="0"/>
              <a:t>Revalorisation de la consultation coordonnée des gériatres à 32€ en </a:t>
            </a:r>
            <a:r>
              <a:rPr lang="fr-FR" sz="2000" dirty="0" err="1"/>
              <a:t>déc</a:t>
            </a:r>
            <a:r>
              <a:rPr lang="fr-FR" sz="2000" dirty="0"/>
              <a:t> 24 puis 37€ au 1</a:t>
            </a:r>
            <a:r>
              <a:rPr lang="fr-FR" sz="2000" baseline="30000" dirty="0"/>
              <a:t>er</a:t>
            </a:r>
            <a:r>
              <a:rPr lang="fr-FR" sz="2000" dirty="0"/>
              <a:t> juillet 2025 (soit 37€ et 42€ avec la MCS)</a:t>
            </a:r>
          </a:p>
          <a:p>
            <a:endParaRPr lang="fr-FR" sz="2000" dirty="0"/>
          </a:p>
          <a:p>
            <a:r>
              <a:rPr lang="fr-FR" sz="2000" b="1" dirty="0">
                <a:solidFill>
                  <a:schemeClr val="accent2"/>
                </a:solidFill>
              </a:rPr>
              <a:t>Gynécologues médicaux</a:t>
            </a:r>
            <a:br>
              <a:rPr lang="fr-FR" sz="2000" dirty="0"/>
            </a:br>
            <a:r>
              <a:rPr lang="fr-FR" sz="2000" dirty="0"/>
              <a:t>Revalorisation de la consultation coordonnée à 32€ en </a:t>
            </a:r>
            <a:r>
              <a:rPr lang="fr-FR" sz="2000" dirty="0" err="1"/>
              <a:t>déc</a:t>
            </a:r>
            <a:r>
              <a:rPr lang="fr-FR" sz="2000" dirty="0"/>
              <a:t> 24 puis 35€ au 1</a:t>
            </a:r>
            <a:r>
              <a:rPr lang="fr-FR" sz="2000" baseline="30000" dirty="0"/>
              <a:t>er</a:t>
            </a:r>
            <a:r>
              <a:rPr lang="fr-FR" sz="2000" dirty="0"/>
              <a:t> juillet 2025 (soit 37€ et 40€ avec la MCS)</a:t>
            </a:r>
          </a:p>
          <a:p>
            <a:endParaRPr lang="fr-FR" sz="2000" dirty="0"/>
          </a:p>
          <a:p>
            <a:r>
              <a:rPr lang="fr-FR" sz="2000" b="1" dirty="0">
                <a:solidFill>
                  <a:schemeClr val="accent2"/>
                </a:solidFill>
              </a:rPr>
              <a:t>Endocrinologues</a:t>
            </a:r>
            <a:br>
              <a:rPr lang="fr-FR" sz="2000" dirty="0"/>
            </a:br>
            <a:r>
              <a:rPr lang="fr-FR" sz="2000" dirty="0"/>
              <a:t>Revalorisation de la consultation coordonnée très complexe (avec la majoration MCE) à 62€ </a:t>
            </a:r>
            <a:r>
              <a:rPr lang="fr-FR" sz="2000" b="1" dirty="0"/>
              <a:t>(1</a:t>
            </a:r>
            <a:r>
              <a:rPr lang="fr-FR" sz="2000" b="1" baseline="30000" dirty="0"/>
              <a:t>er</a:t>
            </a:r>
            <a:r>
              <a:rPr lang="fr-FR" sz="2000" b="1" dirty="0"/>
              <a:t> Juillet 25)</a:t>
            </a:r>
            <a:endParaRPr lang="fr-FR" sz="2000" dirty="0"/>
          </a:p>
          <a:p>
            <a:endParaRPr lang="fr-FR" sz="2000" dirty="0"/>
          </a:p>
          <a:p>
            <a:r>
              <a:rPr lang="fr-FR" sz="2000" b="1" dirty="0">
                <a:solidFill>
                  <a:schemeClr val="accent2"/>
                </a:solidFill>
              </a:rPr>
              <a:t>Dermatologues</a:t>
            </a:r>
          </a:p>
          <a:p>
            <a:r>
              <a:rPr lang="fr-FR" sz="2000" dirty="0"/>
              <a:t>Revalorisation de la consultation coordonnée de dépistage du mélanome (CDE) : </a:t>
            </a:r>
            <a:r>
              <a:rPr lang="fr-FR" sz="2000" b="1" dirty="0"/>
              <a:t>54€ en </a:t>
            </a:r>
            <a:r>
              <a:rPr lang="fr-FR" sz="2000" b="1" dirty="0" err="1"/>
              <a:t>déc</a:t>
            </a:r>
            <a:r>
              <a:rPr lang="fr-FR" sz="2000" b="1" dirty="0"/>
              <a:t> 24 puis 60€ (1</a:t>
            </a:r>
            <a:r>
              <a:rPr lang="fr-FR" sz="2000" b="1" baseline="30000" dirty="0"/>
              <a:t>er</a:t>
            </a:r>
            <a:r>
              <a:rPr lang="fr-FR" sz="2000" b="1" dirty="0"/>
              <a:t> Juillet 25)</a:t>
            </a:r>
            <a:endParaRPr lang="fr-FR" sz="2000" dirty="0"/>
          </a:p>
          <a:p>
            <a:endParaRPr lang="fr-FR" sz="1600" dirty="0"/>
          </a:p>
        </p:txBody>
      </p:sp>
    </p:spTree>
    <p:extLst>
      <p:ext uri="{BB962C8B-B14F-4D97-AF65-F5344CB8AC3E}">
        <p14:creationId xmlns:p14="http://schemas.microsoft.com/office/powerpoint/2010/main" val="186492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864988" y="5930254"/>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587829" y="201684"/>
            <a:ext cx="9604305" cy="523220"/>
          </a:xfrm>
          <a:prstGeom prst="rect">
            <a:avLst/>
          </a:prstGeom>
          <a:noFill/>
        </p:spPr>
        <p:txBody>
          <a:bodyPr wrap="square" rtlCol="0">
            <a:spAutoFit/>
          </a:bodyPr>
          <a:lstStyle/>
          <a:p>
            <a:pPr algn="ctr"/>
            <a:r>
              <a:rPr lang="fr-FR" sz="2800" b="1" dirty="0">
                <a:solidFill>
                  <a:srgbClr val="0070C0"/>
                </a:solidFill>
              </a:rPr>
              <a:t>LES HONORAIRES DES AUTRES SPECIALITES MEDICALES  </a:t>
            </a:r>
          </a:p>
        </p:txBody>
      </p:sp>
      <p:sp>
        <p:nvSpPr>
          <p:cNvPr id="7" name="Rectangle : avec coins arrondis en diagonale 6">
            <a:extLst>
              <a:ext uri="{FF2B5EF4-FFF2-40B4-BE49-F238E27FC236}">
                <a16:creationId xmlns:a16="http://schemas.microsoft.com/office/drawing/2014/main" id="{02187677-36B8-686E-462C-5CCC9DEB745C}"/>
              </a:ext>
            </a:extLst>
          </p:cNvPr>
          <p:cNvSpPr/>
          <p:nvPr/>
        </p:nvSpPr>
        <p:spPr>
          <a:xfrm>
            <a:off x="264327" y="1084735"/>
            <a:ext cx="10600661" cy="5591779"/>
          </a:xfrm>
          <a:prstGeom prst="round2DiagRect">
            <a:avLst>
              <a:gd name="adj1" fmla="val 17237"/>
              <a:gd name="adj2" fmla="val 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ADCC556-B279-8787-74C2-C2CA45597789}"/>
              </a:ext>
            </a:extLst>
          </p:cNvPr>
          <p:cNvSpPr txBox="1"/>
          <p:nvPr/>
        </p:nvSpPr>
        <p:spPr>
          <a:xfrm>
            <a:off x="587829" y="1253575"/>
            <a:ext cx="10055362" cy="5755422"/>
          </a:xfrm>
          <a:prstGeom prst="rect">
            <a:avLst/>
          </a:prstGeom>
          <a:noFill/>
        </p:spPr>
        <p:txBody>
          <a:bodyPr wrap="square" rtlCol="0">
            <a:spAutoFit/>
          </a:bodyPr>
          <a:lstStyle/>
          <a:p>
            <a:r>
              <a:rPr lang="fr-FR" b="1" dirty="0">
                <a:solidFill>
                  <a:schemeClr val="accent2"/>
                </a:solidFill>
              </a:rPr>
              <a:t>Médecins MPR</a:t>
            </a:r>
            <a:br>
              <a:rPr lang="fr-FR" dirty="0"/>
            </a:br>
            <a:endParaRPr lang="fr-FR" b="1" dirty="0"/>
          </a:p>
          <a:p>
            <a:pPr marL="285750" indent="-285750">
              <a:buFont typeface="Wingdings" panose="05000000000000000000" pitchFamily="2" charset="2"/>
              <a:buChar char="ü"/>
            </a:pPr>
            <a:r>
              <a:rPr lang="fr-FR" b="1" dirty="0"/>
              <a:t>Revalorisation de la consultation coordonnée des MPR à </a:t>
            </a:r>
            <a:r>
              <a:rPr lang="fr-FR" b="1" dirty="0">
                <a:solidFill>
                  <a:schemeClr val="accent2"/>
                </a:solidFill>
              </a:rPr>
              <a:t>31€ en </a:t>
            </a:r>
            <a:r>
              <a:rPr lang="fr-FR" b="1" dirty="0" err="1">
                <a:solidFill>
                  <a:schemeClr val="accent2"/>
                </a:solidFill>
              </a:rPr>
              <a:t>déc</a:t>
            </a:r>
            <a:r>
              <a:rPr lang="fr-FR" b="1" dirty="0">
                <a:solidFill>
                  <a:schemeClr val="accent2"/>
                </a:solidFill>
              </a:rPr>
              <a:t> 24 puis 35€ au 1</a:t>
            </a:r>
            <a:r>
              <a:rPr lang="fr-FR" b="1" baseline="30000" dirty="0">
                <a:solidFill>
                  <a:schemeClr val="accent2"/>
                </a:solidFill>
              </a:rPr>
              <a:t>er</a:t>
            </a:r>
            <a:r>
              <a:rPr lang="fr-FR" b="1" dirty="0">
                <a:solidFill>
                  <a:schemeClr val="accent2"/>
                </a:solidFill>
              </a:rPr>
              <a:t> juillet 2025 (soit 36€ et 40€ avec la MCS)</a:t>
            </a:r>
          </a:p>
          <a:p>
            <a:pPr marL="285750" indent="-285750">
              <a:buFont typeface="Wingdings" panose="05000000000000000000" pitchFamily="2" charset="2"/>
              <a:buChar char="ü"/>
            </a:pPr>
            <a:r>
              <a:rPr lang="fr-FR" b="1" dirty="0"/>
              <a:t>Extension de la consultation EPH aux MPR </a:t>
            </a:r>
            <a:r>
              <a:rPr lang="fr-FR" dirty="0"/>
              <a:t>(Consultation de suivi de l’enfant présentant une pathologie chronique grave ou un handicap </a:t>
            </a:r>
            <a:r>
              <a:rPr lang="fr-FR" dirty="0" err="1"/>
              <a:t>neuro-sensoriel</a:t>
            </a:r>
            <a:r>
              <a:rPr lang="fr-FR" dirty="0"/>
              <a:t> sévère nécessitant un suivi régulier)</a:t>
            </a:r>
          </a:p>
          <a:p>
            <a:endParaRPr lang="fr-FR" dirty="0"/>
          </a:p>
          <a:p>
            <a:r>
              <a:rPr lang="fr-FR" b="1" dirty="0">
                <a:solidFill>
                  <a:schemeClr val="accent2"/>
                </a:solidFill>
              </a:rPr>
              <a:t>Infectiologues</a:t>
            </a:r>
          </a:p>
          <a:p>
            <a:endParaRPr lang="fr-FR" dirty="0"/>
          </a:p>
          <a:p>
            <a:pPr marL="285750" indent="-285750">
              <a:buFont typeface="Wingdings" panose="05000000000000000000" pitchFamily="2" charset="2"/>
              <a:buChar char="ü"/>
            </a:pPr>
            <a:r>
              <a:rPr lang="fr-FR" b="1" dirty="0"/>
              <a:t>Valorisation de l’expertise en matière de lutte contre l’antibiorésistance : </a:t>
            </a:r>
            <a:r>
              <a:rPr lang="fr-FR" dirty="0"/>
              <a:t>Possibilité de facturer un APC pour un patient hospitalisé en cas d’avis d’expertise sur une antibiothérapie (consigné dans le dossier du patient et le compte-rendu d’hospitalisation), ( 1 seul APC au cours du séjour </a:t>
            </a:r>
          </a:p>
          <a:p>
            <a:pPr marL="285750" indent="-285750">
              <a:buFont typeface="Wingdings" panose="05000000000000000000" pitchFamily="2" charset="2"/>
              <a:buChar char="ü"/>
            </a:pPr>
            <a:r>
              <a:rPr lang="fr-FR" b="1" dirty="0"/>
              <a:t>Extension de la majoration MPT aux infectiologues </a:t>
            </a:r>
            <a:r>
              <a:rPr lang="fr-FR" dirty="0"/>
              <a:t>(majoration pour une première consultation de prise en charge d’un patient atteint de tuberculose par un pneumologue) </a:t>
            </a:r>
          </a:p>
          <a:p>
            <a:pPr marL="285750" indent="-285750">
              <a:buFont typeface="Wingdings" panose="05000000000000000000" pitchFamily="2" charset="2"/>
              <a:buChar char="ü"/>
            </a:pPr>
            <a:r>
              <a:rPr lang="fr-FR" b="1" dirty="0"/>
              <a:t>Extension de la majoration MMF aux infectiologues </a:t>
            </a:r>
            <a:r>
              <a:rPr lang="fr-FR" dirty="0"/>
              <a:t>(Majoration pour une première consultation initiant un traitement complexe de prise en charge d’un patient atteint de mycose ou de fibrose pulmonaire par un pneumologue)</a:t>
            </a:r>
          </a:p>
          <a:p>
            <a:endParaRPr lang="fr-FR" sz="1400" dirty="0"/>
          </a:p>
          <a:p>
            <a:endParaRPr lang="fr-FR" sz="1400" dirty="0"/>
          </a:p>
          <a:p>
            <a:endParaRPr lang="fr-FR" sz="1600" dirty="0"/>
          </a:p>
        </p:txBody>
      </p:sp>
    </p:spTree>
    <p:extLst>
      <p:ext uri="{BB962C8B-B14F-4D97-AF65-F5344CB8AC3E}">
        <p14:creationId xmlns:p14="http://schemas.microsoft.com/office/powerpoint/2010/main" val="3409478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864988" y="5930254"/>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587829" y="135566"/>
            <a:ext cx="9604305" cy="954107"/>
          </a:xfrm>
          <a:prstGeom prst="rect">
            <a:avLst/>
          </a:prstGeom>
          <a:noFill/>
        </p:spPr>
        <p:txBody>
          <a:bodyPr wrap="square" rtlCol="0">
            <a:spAutoFit/>
          </a:bodyPr>
          <a:lstStyle/>
          <a:p>
            <a:pPr algn="ctr"/>
            <a:r>
              <a:rPr lang="fr-FR" sz="2800" b="1" dirty="0">
                <a:solidFill>
                  <a:srgbClr val="0070C0"/>
                </a:solidFill>
              </a:rPr>
              <a:t>SURVEILLANCE MEDICALE DES PATIENTS EN ETABLISSEMENTS</a:t>
            </a:r>
          </a:p>
        </p:txBody>
      </p:sp>
      <p:sp>
        <p:nvSpPr>
          <p:cNvPr id="7" name="Rectangle : avec coins arrondis en diagonale 6">
            <a:extLst>
              <a:ext uri="{FF2B5EF4-FFF2-40B4-BE49-F238E27FC236}">
                <a16:creationId xmlns:a16="http://schemas.microsoft.com/office/drawing/2014/main" id="{02187677-36B8-686E-462C-5CCC9DEB745C}"/>
              </a:ext>
            </a:extLst>
          </p:cNvPr>
          <p:cNvSpPr/>
          <p:nvPr/>
        </p:nvSpPr>
        <p:spPr>
          <a:xfrm>
            <a:off x="264327" y="1084735"/>
            <a:ext cx="10600661" cy="5591779"/>
          </a:xfrm>
          <a:prstGeom prst="round2DiagRect">
            <a:avLst>
              <a:gd name="adj1" fmla="val 17237"/>
              <a:gd name="adj2" fmla="val 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ADCC556-B279-8787-74C2-C2CA45597789}"/>
              </a:ext>
            </a:extLst>
          </p:cNvPr>
          <p:cNvSpPr txBox="1"/>
          <p:nvPr/>
        </p:nvSpPr>
        <p:spPr>
          <a:xfrm>
            <a:off x="587829" y="1433615"/>
            <a:ext cx="10055362" cy="4339650"/>
          </a:xfrm>
          <a:prstGeom prst="rect">
            <a:avLst/>
          </a:prstGeom>
          <a:noFill/>
        </p:spPr>
        <p:txBody>
          <a:bodyPr wrap="square" rtlCol="0">
            <a:spAutoFit/>
          </a:bodyPr>
          <a:lstStyle/>
          <a:p>
            <a:pPr marL="285750" indent="-285750">
              <a:buFont typeface="Wingdings" panose="05000000000000000000" pitchFamily="2" charset="2"/>
              <a:buChar char="ü"/>
            </a:pPr>
            <a:r>
              <a:rPr lang="fr-FR" sz="2000" b="1" dirty="0"/>
              <a:t>Simplification code unique de facturation des honoraires de surveillance HS 25€ </a:t>
            </a:r>
            <a:r>
              <a:rPr lang="fr-FR" sz="2000" dirty="0"/>
              <a:t>associé à u  coefficient selon le lieu d’hospitalisation du malade et le nombre de jours.</a:t>
            </a:r>
            <a:br>
              <a:rPr lang="fr-FR" sz="2000" dirty="0"/>
            </a:br>
            <a:r>
              <a:rPr lang="fr-FR" sz="2000" dirty="0"/>
              <a:t>Impossible de l’associer à la lettre clé C au 1</a:t>
            </a:r>
            <a:r>
              <a:rPr lang="fr-FR" sz="2000" baseline="30000" dirty="0"/>
              <a:t>er</a:t>
            </a:r>
            <a:r>
              <a:rPr lang="fr-FR" sz="2000" dirty="0"/>
              <a:t> janvier 2026</a:t>
            </a:r>
          </a:p>
          <a:p>
            <a:pPr marL="285750" indent="-285750">
              <a:buFont typeface="Wingdings" panose="05000000000000000000" pitchFamily="2" charset="2"/>
              <a:buChar char="ü"/>
            </a:pPr>
            <a:endParaRPr lang="fr-FR" sz="2000" dirty="0"/>
          </a:p>
          <a:p>
            <a:pPr marL="285750" indent="-285750">
              <a:buFont typeface="Wingdings" panose="05000000000000000000" pitchFamily="2" charset="2"/>
              <a:buChar char="ü"/>
            </a:pPr>
            <a:r>
              <a:rPr lang="fr-FR" sz="2000" b="1" dirty="0"/>
              <a:t>Honoraires de surveillance</a:t>
            </a:r>
            <a:br>
              <a:rPr lang="fr-FR" sz="2000" dirty="0"/>
            </a:br>
            <a:r>
              <a:rPr lang="fr-FR" sz="2000" dirty="0"/>
              <a:t>0,8 </a:t>
            </a:r>
            <a:r>
              <a:rPr lang="fr-FR" sz="2000" dirty="0">
                <a:latin typeface="Calibri" panose="020F0502020204030204" pitchFamily="34" charset="0"/>
                <a:cs typeface="Calibri" panose="020F0502020204030204" pitchFamily="34" charset="0"/>
              </a:rPr>
              <a:t>→</a:t>
            </a:r>
            <a:r>
              <a:rPr lang="fr-FR" sz="2000" dirty="0"/>
              <a:t>   1</a:t>
            </a:r>
            <a:br>
              <a:rPr lang="fr-FR" sz="2000" dirty="0"/>
            </a:br>
            <a:r>
              <a:rPr lang="fr-FR" sz="2000" dirty="0"/>
              <a:t>0,4 </a:t>
            </a:r>
            <a:r>
              <a:rPr lang="fr-FR" sz="2000" dirty="0">
                <a:latin typeface="Calibri" panose="020F0502020204030204" pitchFamily="34" charset="0"/>
                <a:cs typeface="Calibri" panose="020F0502020204030204" pitchFamily="34" charset="0"/>
              </a:rPr>
              <a:t>→</a:t>
            </a:r>
            <a:r>
              <a:rPr lang="fr-FR" sz="2000" dirty="0"/>
              <a:t> 0,5</a:t>
            </a:r>
            <a:br>
              <a:rPr lang="fr-FR" sz="2000" dirty="0"/>
            </a:br>
            <a:r>
              <a:rPr lang="fr-FR" sz="2000" dirty="0"/>
              <a:t>0,20 </a:t>
            </a:r>
            <a:r>
              <a:rPr lang="fr-FR" sz="2000" dirty="0">
                <a:latin typeface="Calibri" panose="020F0502020204030204" pitchFamily="34" charset="0"/>
                <a:cs typeface="Calibri" panose="020F0502020204030204" pitchFamily="34" charset="0"/>
              </a:rPr>
              <a:t>→</a:t>
            </a:r>
            <a:r>
              <a:rPr lang="fr-FR" sz="2000" dirty="0"/>
              <a:t>  0,25</a:t>
            </a:r>
            <a:br>
              <a:rPr lang="fr-FR" sz="2000" dirty="0"/>
            </a:br>
            <a:endParaRPr lang="fr-FR" sz="2000" dirty="0"/>
          </a:p>
          <a:p>
            <a:pPr marL="285750" indent="-285750">
              <a:buFont typeface="Wingdings" panose="05000000000000000000" pitchFamily="2" charset="2"/>
              <a:buChar char="ü"/>
            </a:pPr>
            <a:r>
              <a:rPr lang="fr-FR" sz="2000" dirty="0"/>
              <a:t>Forfait de surveillance thermale : à partir du 1</a:t>
            </a:r>
            <a:r>
              <a:rPr lang="fr-FR" sz="2000" baseline="30000" dirty="0"/>
              <a:t>er</a:t>
            </a:r>
            <a:r>
              <a:rPr lang="fr-FR" sz="2000" dirty="0"/>
              <a:t> janvier 2026, la valeur des forfaits STH et THR sera divisée par trois afin de rendre leur facturation possible à chaque consultation et au maximum 3 fois par cure</a:t>
            </a:r>
            <a:br>
              <a:rPr lang="fr-FR" sz="2000" dirty="0"/>
            </a:br>
            <a:r>
              <a:rPr lang="fr-FR" sz="2000" b="1" dirty="0"/>
              <a:t>Forfait STH à 28€ au 1</a:t>
            </a:r>
            <a:r>
              <a:rPr lang="fr-FR" sz="2000" b="1" baseline="30000" dirty="0"/>
              <a:t>er</a:t>
            </a:r>
            <a:r>
              <a:rPr lang="fr-FR" sz="2000" b="1" dirty="0"/>
              <a:t> janvier 2026</a:t>
            </a:r>
          </a:p>
          <a:p>
            <a:endParaRPr lang="fr-FR" sz="1600" dirty="0"/>
          </a:p>
        </p:txBody>
      </p:sp>
    </p:spTree>
    <p:extLst>
      <p:ext uri="{BB962C8B-B14F-4D97-AF65-F5344CB8AC3E}">
        <p14:creationId xmlns:p14="http://schemas.microsoft.com/office/powerpoint/2010/main" val="300053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1656080" y="467360"/>
            <a:ext cx="8727440" cy="1077218"/>
          </a:xfrm>
          <a:prstGeom prst="rect">
            <a:avLst/>
          </a:prstGeom>
          <a:noFill/>
        </p:spPr>
        <p:txBody>
          <a:bodyPr wrap="square" rtlCol="0">
            <a:spAutoFit/>
          </a:bodyPr>
          <a:lstStyle/>
          <a:p>
            <a:pPr algn="ctr"/>
            <a:r>
              <a:rPr lang="fr-FR" sz="3200" b="1" dirty="0">
                <a:solidFill>
                  <a:srgbClr val="0070C0"/>
                </a:solidFill>
              </a:rPr>
              <a:t>ACCOMPAGNER ET FACILITER L’EMPLOI D’UN ASSISTANT MEDICAL</a:t>
            </a:r>
          </a:p>
        </p:txBody>
      </p:sp>
      <p:sp>
        <p:nvSpPr>
          <p:cNvPr id="3" name="ZoneTexte 2">
            <a:extLst>
              <a:ext uri="{FF2B5EF4-FFF2-40B4-BE49-F238E27FC236}">
                <a16:creationId xmlns:a16="http://schemas.microsoft.com/office/drawing/2014/main" id="{DB86B318-0419-E275-BCCB-EF8D3FE68668}"/>
              </a:ext>
            </a:extLst>
          </p:cNvPr>
          <p:cNvSpPr txBox="1"/>
          <p:nvPr/>
        </p:nvSpPr>
        <p:spPr>
          <a:xfrm>
            <a:off x="1263132" y="2712550"/>
            <a:ext cx="2428240" cy="584775"/>
          </a:xfrm>
          <a:prstGeom prst="rect">
            <a:avLst/>
          </a:prstGeom>
          <a:solidFill>
            <a:schemeClr val="accent5">
              <a:lumMod val="40000"/>
              <a:lumOff val="60000"/>
            </a:schemeClr>
          </a:solidFill>
        </p:spPr>
        <p:txBody>
          <a:bodyPr wrap="square" rtlCol="0">
            <a:spAutoFit/>
          </a:bodyPr>
          <a:lstStyle/>
          <a:p>
            <a:pPr algn="ctr"/>
            <a:r>
              <a:rPr lang="fr-FR" sz="3200" b="1" dirty="0">
                <a:solidFill>
                  <a:srgbClr val="002060"/>
                </a:solidFill>
              </a:rPr>
              <a:t>Juillet 2024</a:t>
            </a:r>
          </a:p>
        </p:txBody>
      </p:sp>
      <p:sp>
        <p:nvSpPr>
          <p:cNvPr id="7" name="Rectangle : avec coins arrondis en diagonale 6">
            <a:extLst>
              <a:ext uri="{FF2B5EF4-FFF2-40B4-BE49-F238E27FC236}">
                <a16:creationId xmlns:a16="http://schemas.microsoft.com/office/drawing/2014/main" id="{02187677-36B8-686E-462C-5CCC9DEB745C}"/>
              </a:ext>
            </a:extLst>
          </p:cNvPr>
          <p:cNvSpPr/>
          <p:nvPr/>
        </p:nvSpPr>
        <p:spPr>
          <a:xfrm>
            <a:off x="4465674" y="1914420"/>
            <a:ext cx="6463194" cy="4476220"/>
          </a:xfrm>
          <a:prstGeom prst="round2Diag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CD05CC96-BE92-CA7C-366F-4A53E0228588}"/>
              </a:ext>
            </a:extLst>
          </p:cNvPr>
          <p:cNvSpPr txBox="1"/>
          <p:nvPr/>
        </p:nvSpPr>
        <p:spPr>
          <a:xfrm>
            <a:off x="4586500" y="2208654"/>
            <a:ext cx="6000220" cy="3416320"/>
          </a:xfrm>
          <a:prstGeom prst="rect">
            <a:avLst/>
          </a:prstGeom>
          <a:noFill/>
        </p:spPr>
        <p:txBody>
          <a:bodyPr wrap="square" rtlCol="0">
            <a:spAutoFit/>
          </a:bodyPr>
          <a:lstStyle/>
          <a:p>
            <a:r>
              <a:rPr lang="fr-FR" b="1" dirty="0"/>
              <a:t>Revalorisation immédiate de 5% du montant de l’aide : aide pérenne </a:t>
            </a:r>
            <a:br>
              <a:rPr lang="fr-FR" b="1" dirty="0"/>
            </a:br>
            <a:r>
              <a:rPr lang="fr-FR" dirty="0"/>
              <a:t>Pour 1 salariée(e) à temps plein : 23 000 € à 38 000 €  </a:t>
            </a:r>
            <a:r>
              <a:rPr lang="fr-FR" i="1" dirty="0"/>
              <a:t>(au lieu de 21 000 à 36 000€)</a:t>
            </a:r>
            <a:br>
              <a:rPr lang="fr-FR" i="1" dirty="0"/>
            </a:br>
            <a:br>
              <a:rPr lang="fr-FR" i="1" dirty="0"/>
            </a:br>
            <a:r>
              <a:rPr lang="fr-FR" b="1" dirty="0"/>
              <a:t>Assouplissement des conditions pour les médecins de plus de 65 ans et les primo-installés </a:t>
            </a:r>
          </a:p>
          <a:p>
            <a:endParaRPr lang="fr-FR" dirty="0"/>
          </a:p>
          <a:p>
            <a:r>
              <a:rPr lang="fr-FR" dirty="0"/>
              <a:t>Ouverture de la possibilité de mutualiser un assistant médical entre médecins et possibilité d’aller au-delà de 1 ETP</a:t>
            </a:r>
          </a:p>
          <a:p>
            <a:endParaRPr lang="fr-FR" i="1" dirty="0"/>
          </a:p>
        </p:txBody>
      </p:sp>
    </p:spTree>
    <p:extLst>
      <p:ext uri="{BB962C8B-B14F-4D97-AF65-F5344CB8AC3E}">
        <p14:creationId xmlns:p14="http://schemas.microsoft.com/office/powerpoint/2010/main" val="159661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1148080" y="198280"/>
            <a:ext cx="9895840" cy="954107"/>
          </a:xfrm>
          <a:prstGeom prst="rect">
            <a:avLst/>
          </a:prstGeom>
          <a:noFill/>
        </p:spPr>
        <p:txBody>
          <a:bodyPr wrap="square" rtlCol="0">
            <a:spAutoFit/>
          </a:bodyPr>
          <a:lstStyle/>
          <a:p>
            <a:pPr algn="ctr"/>
            <a:r>
              <a:rPr lang="fr-FR" sz="2800" b="1" dirty="0">
                <a:solidFill>
                  <a:srgbClr val="0070C0"/>
                </a:solidFill>
              </a:rPr>
              <a:t>CREATION d’UN FORFAIT UNIQUE </a:t>
            </a:r>
          </a:p>
          <a:p>
            <a:pPr algn="ctr"/>
            <a:r>
              <a:rPr lang="fr-FR" sz="2800" b="1" dirty="0">
                <a:solidFill>
                  <a:srgbClr val="0070C0"/>
                </a:solidFill>
              </a:rPr>
              <a:t>POUR VALORISER LE MEDECIN TRAITANT</a:t>
            </a:r>
          </a:p>
        </p:txBody>
      </p:sp>
      <p:sp>
        <p:nvSpPr>
          <p:cNvPr id="3" name="ZoneTexte 2">
            <a:extLst>
              <a:ext uri="{FF2B5EF4-FFF2-40B4-BE49-F238E27FC236}">
                <a16:creationId xmlns:a16="http://schemas.microsoft.com/office/drawing/2014/main" id="{DB86B318-0419-E275-BCCB-EF8D3FE68668}"/>
              </a:ext>
            </a:extLst>
          </p:cNvPr>
          <p:cNvSpPr txBox="1"/>
          <p:nvPr/>
        </p:nvSpPr>
        <p:spPr>
          <a:xfrm>
            <a:off x="294640" y="3193560"/>
            <a:ext cx="3464560" cy="584775"/>
          </a:xfrm>
          <a:prstGeom prst="rect">
            <a:avLst/>
          </a:prstGeom>
          <a:solidFill>
            <a:schemeClr val="accent2">
              <a:lumMod val="40000"/>
              <a:lumOff val="60000"/>
            </a:schemeClr>
          </a:solidFill>
        </p:spPr>
        <p:txBody>
          <a:bodyPr wrap="square" rtlCol="0">
            <a:spAutoFit/>
          </a:bodyPr>
          <a:lstStyle/>
          <a:p>
            <a:pPr algn="ctr"/>
            <a:r>
              <a:rPr lang="fr-FR" sz="3200" b="1">
                <a:solidFill>
                  <a:srgbClr val="002060"/>
                </a:solidFill>
              </a:rPr>
              <a:t>Janvier 2026</a:t>
            </a:r>
          </a:p>
        </p:txBody>
      </p:sp>
      <p:sp>
        <p:nvSpPr>
          <p:cNvPr id="8" name="Rectangle : coins arrondis 7">
            <a:extLst>
              <a:ext uri="{FF2B5EF4-FFF2-40B4-BE49-F238E27FC236}">
                <a16:creationId xmlns:a16="http://schemas.microsoft.com/office/drawing/2014/main" id="{4698F5ED-EAED-7608-F521-54A2EEB00812}"/>
              </a:ext>
            </a:extLst>
          </p:cNvPr>
          <p:cNvSpPr/>
          <p:nvPr/>
        </p:nvSpPr>
        <p:spPr>
          <a:xfrm>
            <a:off x="4139677" y="1713539"/>
            <a:ext cx="3322320" cy="108712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ABEAEC4B-49B6-51E8-A8DC-FF4C2B57E8D4}"/>
              </a:ext>
            </a:extLst>
          </p:cNvPr>
          <p:cNvSpPr/>
          <p:nvPr/>
        </p:nvSpPr>
        <p:spPr>
          <a:xfrm>
            <a:off x="4139677" y="3070106"/>
            <a:ext cx="3322320" cy="108712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C9BC3EB6-ED7C-D159-ACD8-0878A1090177}"/>
              </a:ext>
            </a:extLst>
          </p:cNvPr>
          <p:cNvSpPr/>
          <p:nvPr/>
        </p:nvSpPr>
        <p:spPr>
          <a:xfrm>
            <a:off x="4139677" y="4335026"/>
            <a:ext cx="3322320" cy="108712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25825DE7-65B8-D4C5-4394-F2539C503E8A}"/>
              </a:ext>
            </a:extLst>
          </p:cNvPr>
          <p:cNvSpPr txBox="1"/>
          <p:nvPr/>
        </p:nvSpPr>
        <p:spPr>
          <a:xfrm>
            <a:off x="4454637" y="1995831"/>
            <a:ext cx="2692400" cy="646331"/>
          </a:xfrm>
          <a:prstGeom prst="rect">
            <a:avLst/>
          </a:prstGeom>
          <a:noFill/>
        </p:spPr>
        <p:txBody>
          <a:bodyPr wrap="square" rtlCol="0">
            <a:spAutoFit/>
          </a:bodyPr>
          <a:lstStyle/>
          <a:p>
            <a:r>
              <a:rPr lang="fr-FR" dirty="0"/>
              <a:t>Forfait socle patientèle Médecin Traitant</a:t>
            </a:r>
          </a:p>
        </p:txBody>
      </p:sp>
      <p:sp>
        <p:nvSpPr>
          <p:cNvPr id="12" name="ZoneTexte 11">
            <a:extLst>
              <a:ext uri="{FF2B5EF4-FFF2-40B4-BE49-F238E27FC236}">
                <a16:creationId xmlns:a16="http://schemas.microsoft.com/office/drawing/2014/main" id="{E91F4FEA-2364-905C-A776-4DCD78D969F6}"/>
              </a:ext>
            </a:extLst>
          </p:cNvPr>
          <p:cNvSpPr txBox="1"/>
          <p:nvPr/>
        </p:nvSpPr>
        <p:spPr>
          <a:xfrm>
            <a:off x="4582160" y="3409003"/>
            <a:ext cx="2722880" cy="369332"/>
          </a:xfrm>
          <a:prstGeom prst="rect">
            <a:avLst/>
          </a:prstGeom>
          <a:noFill/>
        </p:spPr>
        <p:txBody>
          <a:bodyPr wrap="square" rtlCol="0">
            <a:spAutoFit/>
          </a:bodyPr>
          <a:lstStyle/>
          <a:p>
            <a:r>
              <a:rPr lang="fr-FR"/>
              <a:t>Forfait Prévention</a:t>
            </a:r>
          </a:p>
        </p:txBody>
      </p:sp>
      <p:sp>
        <p:nvSpPr>
          <p:cNvPr id="13" name="ZoneTexte 12">
            <a:extLst>
              <a:ext uri="{FF2B5EF4-FFF2-40B4-BE49-F238E27FC236}">
                <a16:creationId xmlns:a16="http://schemas.microsoft.com/office/drawing/2014/main" id="{092E6ACF-4993-40F9-2BF0-80530C3864CE}"/>
              </a:ext>
            </a:extLst>
          </p:cNvPr>
          <p:cNvSpPr txBox="1"/>
          <p:nvPr/>
        </p:nvSpPr>
        <p:spPr>
          <a:xfrm>
            <a:off x="4582160" y="4693920"/>
            <a:ext cx="2722880" cy="369332"/>
          </a:xfrm>
          <a:prstGeom prst="rect">
            <a:avLst/>
          </a:prstGeom>
          <a:noFill/>
        </p:spPr>
        <p:txBody>
          <a:bodyPr wrap="square" rtlCol="0">
            <a:spAutoFit/>
          </a:bodyPr>
          <a:lstStyle/>
          <a:p>
            <a:r>
              <a:rPr lang="fr-FR"/>
              <a:t>DONUM</a:t>
            </a:r>
          </a:p>
        </p:txBody>
      </p:sp>
      <p:sp>
        <p:nvSpPr>
          <p:cNvPr id="14" name="Accolade fermante 13">
            <a:extLst>
              <a:ext uri="{FF2B5EF4-FFF2-40B4-BE49-F238E27FC236}">
                <a16:creationId xmlns:a16="http://schemas.microsoft.com/office/drawing/2014/main" id="{5134C156-135B-C392-19F4-160F16F902AC}"/>
              </a:ext>
            </a:extLst>
          </p:cNvPr>
          <p:cNvSpPr/>
          <p:nvPr/>
        </p:nvSpPr>
        <p:spPr>
          <a:xfrm>
            <a:off x="7538720" y="1394150"/>
            <a:ext cx="818404" cy="4234490"/>
          </a:xfrm>
          <a:prstGeom prst="rightBrace">
            <a:avLst/>
          </a:prstGeom>
          <a:ln w="38100">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ZoneTexte 14">
            <a:extLst>
              <a:ext uri="{FF2B5EF4-FFF2-40B4-BE49-F238E27FC236}">
                <a16:creationId xmlns:a16="http://schemas.microsoft.com/office/drawing/2014/main" id="{5204EE11-6BD7-79E6-93C6-0BCBC8EA7034}"/>
              </a:ext>
            </a:extLst>
          </p:cNvPr>
          <p:cNvSpPr txBox="1"/>
          <p:nvPr/>
        </p:nvSpPr>
        <p:spPr>
          <a:xfrm>
            <a:off x="8707120" y="2255520"/>
            <a:ext cx="2950704" cy="3693319"/>
          </a:xfrm>
          <a:prstGeom prst="rect">
            <a:avLst/>
          </a:prstGeom>
          <a:noFill/>
        </p:spPr>
        <p:txBody>
          <a:bodyPr wrap="square" rtlCol="0">
            <a:spAutoFit/>
          </a:bodyPr>
          <a:lstStyle/>
          <a:p>
            <a:pPr marL="285750" indent="-285750">
              <a:buFont typeface="Wingdings" panose="05000000000000000000" pitchFamily="2" charset="2"/>
              <a:buChar char="ü"/>
            </a:pPr>
            <a:r>
              <a:rPr lang="fr-FR"/>
              <a:t>Augmentation des forfaits pour les médecins</a:t>
            </a:r>
          </a:p>
          <a:p>
            <a:endParaRPr lang="fr-FR"/>
          </a:p>
          <a:p>
            <a:pPr marL="285750" indent="-285750">
              <a:buFont typeface="Wingdings" panose="05000000000000000000" pitchFamily="2" charset="2"/>
              <a:buChar char="ü"/>
            </a:pPr>
            <a:r>
              <a:rPr lang="fr-FR"/>
              <a:t>Mesures d’accompagnement (CPN) pour garantir que le montant global de ces forfaits ne soient pas inférieurs à ceux de l’ancienne convention</a:t>
            </a:r>
          </a:p>
          <a:p>
            <a:endParaRPr lang="fr-FR"/>
          </a:p>
          <a:p>
            <a:endParaRPr lang="fr-FR"/>
          </a:p>
        </p:txBody>
      </p:sp>
    </p:spTree>
    <p:extLst>
      <p:ext uri="{BB962C8B-B14F-4D97-AF65-F5344CB8AC3E}">
        <p14:creationId xmlns:p14="http://schemas.microsoft.com/office/powerpoint/2010/main" val="345116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688834" y="5825931"/>
            <a:ext cx="1071104" cy="933087"/>
          </a:xfrm>
          <a:prstGeom prst="rect">
            <a:avLst/>
          </a:prstGeom>
        </p:spPr>
      </p:pic>
      <p:sp>
        <p:nvSpPr>
          <p:cNvPr id="2" name="ZoneTexte 1">
            <a:extLst>
              <a:ext uri="{FF2B5EF4-FFF2-40B4-BE49-F238E27FC236}">
                <a16:creationId xmlns:a16="http://schemas.microsoft.com/office/drawing/2014/main" id="{4C40B15F-147C-E769-AD37-8C0ACA4E4ED6}"/>
              </a:ext>
            </a:extLst>
          </p:cNvPr>
          <p:cNvSpPr txBox="1"/>
          <p:nvPr/>
        </p:nvSpPr>
        <p:spPr>
          <a:xfrm>
            <a:off x="1167170" y="320511"/>
            <a:ext cx="9653466" cy="523220"/>
          </a:xfrm>
          <a:prstGeom prst="rect">
            <a:avLst/>
          </a:prstGeom>
          <a:noFill/>
        </p:spPr>
        <p:txBody>
          <a:bodyPr wrap="square" rtlCol="0">
            <a:spAutoFit/>
          </a:bodyPr>
          <a:lstStyle/>
          <a:p>
            <a:pPr algn="ctr"/>
            <a:r>
              <a:rPr lang="fr-FR" sz="2800" b="1">
                <a:solidFill>
                  <a:srgbClr val="0070C0"/>
                </a:solidFill>
              </a:rPr>
              <a:t>FORFAIT MEDECIN TRAITANT</a:t>
            </a:r>
          </a:p>
        </p:txBody>
      </p:sp>
      <p:pic>
        <p:nvPicPr>
          <p:cNvPr id="8" name="Image 7">
            <a:extLst>
              <a:ext uri="{FF2B5EF4-FFF2-40B4-BE49-F238E27FC236}">
                <a16:creationId xmlns:a16="http://schemas.microsoft.com/office/drawing/2014/main" id="{0CC84774-E15A-6E38-6F9C-DF41CC980B9F}"/>
              </a:ext>
            </a:extLst>
          </p:cNvPr>
          <p:cNvPicPr>
            <a:picLocks noChangeAspect="1"/>
          </p:cNvPicPr>
          <p:nvPr/>
        </p:nvPicPr>
        <p:blipFill>
          <a:blip r:embed="rId3"/>
          <a:stretch>
            <a:fillRect/>
          </a:stretch>
        </p:blipFill>
        <p:spPr>
          <a:xfrm>
            <a:off x="3850596" y="1218365"/>
            <a:ext cx="6877656" cy="5319124"/>
          </a:xfrm>
          <a:prstGeom prst="rect">
            <a:avLst/>
          </a:prstGeom>
        </p:spPr>
      </p:pic>
      <p:sp>
        <p:nvSpPr>
          <p:cNvPr id="9" name="Google Shape;423;p27">
            <a:extLst>
              <a:ext uri="{FF2B5EF4-FFF2-40B4-BE49-F238E27FC236}">
                <a16:creationId xmlns:a16="http://schemas.microsoft.com/office/drawing/2014/main" id="{0382C963-AF36-B2F4-0475-D9DBB654FE93}"/>
              </a:ext>
            </a:extLst>
          </p:cNvPr>
          <p:cNvSpPr txBox="1"/>
          <p:nvPr/>
        </p:nvSpPr>
        <p:spPr>
          <a:xfrm>
            <a:off x="466914" y="4268545"/>
            <a:ext cx="3383682" cy="444342"/>
          </a:xfrm>
          <a:prstGeom prst="rect">
            <a:avLst/>
          </a:prstGeom>
          <a:noFill/>
          <a:ln>
            <a:noFill/>
          </a:ln>
        </p:spPr>
        <p:txBody>
          <a:bodyPr spcFirstLastPara="1" wrap="square" lIns="0" tIns="13325" rIns="0" bIns="0" anchor="t" anchorCtr="0">
            <a:spAutoFit/>
          </a:bodyPr>
          <a:lstStyle/>
          <a:p>
            <a:pPr marL="463550" marR="5080" lvl="0" indent="-451484" rtl="0">
              <a:lnSpc>
                <a:spcPct val="100000"/>
              </a:lnSpc>
              <a:spcBef>
                <a:spcPts val="0"/>
              </a:spcBef>
              <a:spcAft>
                <a:spcPts val="0"/>
              </a:spcAft>
              <a:buNone/>
            </a:pPr>
            <a:r>
              <a:rPr lang="en-US" sz="1400" b="1" i="1">
                <a:solidFill>
                  <a:srgbClr val="535758"/>
                </a:solidFill>
                <a:latin typeface="Arial"/>
                <a:ea typeface="Arial"/>
                <a:cs typeface="Arial"/>
                <a:sym typeface="Arial"/>
              </a:rPr>
              <a:t>Création d’un forfait unique annuel, individualisé par patient</a:t>
            </a:r>
            <a:endParaRPr sz="1400" b="1">
              <a:latin typeface="Arial"/>
              <a:ea typeface="Arial"/>
              <a:cs typeface="Arial"/>
              <a:sym typeface="Arial"/>
            </a:endParaRPr>
          </a:p>
        </p:txBody>
      </p:sp>
      <p:sp>
        <p:nvSpPr>
          <p:cNvPr id="3" name="ZoneTexte 2">
            <a:extLst>
              <a:ext uri="{FF2B5EF4-FFF2-40B4-BE49-F238E27FC236}">
                <a16:creationId xmlns:a16="http://schemas.microsoft.com/office/drawing/2014/main" id="{4A3CA728-DE66-807F-E037-990B06E6F427}"/>
              </a:ext>
            </a:extLst>
          </p:cNvPr>
          <p:cNvSpPr txBox="1"/>
          <p:nvPr/>
        </p:nvSpPr>
        <p:spPr>
          <a:xfrm>
            <a:off x="262742" y="2158680"/>
            <a:ext cx="3464560" cy="584775"/>
          </a:xfrm>
          <a:prstGeom prst="rect">
            <a:avLst/>
          </a:prstGeom>
          <a:solidFill>
            <a:schemeClr val="accent2">
              <a:lumMod val="40000"/>
              <a:lumOff val="60000"/>
            </a:schemeClr>
          </a:solidFill>
        </p:spPr>
        <p:txBody>
          <a:bodyPr wrap="square" rtlCol="0">
            <a:spAutoFit/>
          </a:bodyPr>
          <a:lstStyle/>
          <a:p>
            <a:pPr algn="ctr"/>
            <a:r>
              <a:rPr lang="fr-FR" sz="3200" b="1">
                <a:solidFill>
                  <a:srgbClr val="002060"/>
                </a:solidFill>
              </a:rPr>
              <a:t>1</a:t>
            </a:r>
            <a:r>
              <a:rPr lang="fr-FR" sz="3200" b="1" baseline="30000">
                <a:solidFill>
                  <a:srgbClr val="002060"/>
                </a:solidFill>
              </a:rPr>
              <a:t>er</a:t>
            </a:r>
            <a:r>
              <a:rPr lang="fr-FR" sz="3200" b="1">
                <a:solidFill>
                  <a:srgbClr val="002060"/>
                </a:solidFill>
              </a:rPr>
              <a:t> Janvier 2026</a:t>
            </a:r>
          </a:p>
        </p:txBody>
      </p:sp>
    </p:spTree>
    <p:extLst>
      <p:ext uri="{BB962C8B-B14F-4D97-AF65-F5344CB8AC3E}">
        <p14:creationId xmlns:p14="http://schemas.microsoft.com/office/powerpoint/2010/main" val="360725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16B45DA1-F750-A68E-D6E9-11F1E69D2280}"/>
              </a:ext>
            </a:extLst>
          </p:cNvPr>
          <p:cNvSpPr txBox="1"/>
          <p:nvPr/>
        </p:nvSpPr>
        <p:spPr>
          <a:xfrm>
            <a:off x="848412" y="527901"/>
            <a:ext cx="9643621" cy="523220"/>
          </a:xfrm>
          <a:prstGeom prst="rect">
            <a:avLst/>
          </a:prstGeom>
          <a:noFill/>
        </p:spPr>
        <p:txBody>
          <a:bodyPr wrap="square" rtlCol="0">
            <a:spAutoFit/>
          </a:bodyPr>
          <a:lstStyle/>
          <a:p>
            <a:pPr algn="ctr"/>
            <a:r>
              <a:rPr lang="fr-FR" sz="2800" b="1">
                <a:solidFill>
                  <a:srgbClr val="0070C0"/>
                </a:solidFill>
              </a:rPr>
              <a:t>FORFAIT MEDECIN TRAITANT : SOCLE</a:t>
            </a:r>
          </a:p>
        </p:txBody>
      </p:sp>
      <p:sp>
        <p:nvSpPr>
          <p:cNvPr id="9" name="ZoneTexte 8">
            <a:extLst>
              <a:ext uri="{FF2B5EF4-FFF2-40B4-BE49-F238E27FC236}">
                <a16:creationId xmlns:a16="http://schemas.microsoft.com/office/drawing/2014/main" id="{9E4EA122-0DA3-87B3-BA66-C744648B349B}"/>
              </a:ext>
            </a:extLst>
          </p:cNvPr>
          <p:cNvSpPr txBox="1"/>
          <p:nvPr/>
        </p:nvSpPr>
        <p:spPr>
          <a:xfrm>
            <a:off x="404037" y="5486400"/>
            <a:ext cx="9229061" cy="923330"/>
          </a:xfrm>
          <a:prstGeom prst="rect">
            <a:avLst/>
          </a:prstGeom>
          <a:noFill/>
        </p:spPr>
        <p:txBody>
          <a:bodyPr wrap="square" rtlCol="0">
            <a:spAutoFit/>
          </a:bodyPr>
          <a:lstStyle/>
          <a:p>
            <a:r>
              <a:rPr lang="fr-FR" dirty="0"/>
              <a:t>Ne prend en compte que les patients vus dans les 2 ans par le MT ou son médecin </a:t>
            </a:r>
            <a:r>
              <a:rPr lang="fr-FR"/>
              <a:t>collaborateur </a:t>
            </a:r>
            <a:br>
              <a:rPr lang="fr-FR"/>
            </a:br>
            <a:r>
              <a:rPr lang="fr-FR"/>
              <a:t>Majoration pour les patients en situation de précarité (C2S) : </a:t>
            </a:r>
            <a:r>
              <a:rPr lang="fr-FR" b="1"/>
              <a:t>10€/patient</a:t>
            </a:r>
            <a:endParaRPr lang="fr-FR" b="1" dirty="0"/>
          </a:p>
        </p:txBody>
      </p:sp>
      <p:pic>
        <p:nvPicPr>
          <p:cNvPr id="7" name="Image 6">
            <a:extLst>
              <a:ext uri="{FF2B5EF4-FFF2-40B4-BE49-F238E27FC236}">
                <a16:creationId xmlns:a16="http://schemas.microsoft.com/office/drawing/2014/main" id="{0F5982AF-462A-50AC-072E-A6AEF302AF8A}"/>
              </a:ext>
            </a:extLst>
          </p:cNvPr>
          <p:cNvPicPr>
            <a:picLocks noChangeAspect="1"/>
          </p:cNvPicPr>
          <p:nvPr/>
        </p:nvPicPr>
        <p:blipFill>
          <a:blip r:embed="rId3"/>
          <a:stretch>
            <a:fillRect/>
          </a:stretch>
        </p:blipFill>
        <p:spPr>
          <a:xfrm>
            <a:off x="2108602" y="1371216"/>
            <a:ext cx="6957663" cy="3795089"/>
          </a:xfrm>
          <a:prstGeom prst="rect">
            <a:avLst/>
          </a:prstGeom>
        </p:spPr>
      </p:pic>
    </p:spTree>
    <p:extLst>
      <p:ext uri="{BB962C8B-B14F-4D97-AF65-F5344CB8AC3E}">
        <p14:creationId xmlns:p14="http://schemas.microsoft.com/office/powerpoint/2010/main" val="155407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3"/>
          <a:stretch>
            <a:fillRect/>
          </a:stretch>
        </p:blipFill>
        <p:spPr>
          <a:xfrm>
            <a:off x="10586720" y="5825931"/>
            <a:ext cx="1071104" cy="933087"/>
          </a:xfrm>
          <a:prstGeom prst="rect">
            <a:avLst/>
          </a:prstGeom>
        </p:spPr>
      </p:pic>
      <p:sp>
        <p:nvSpPr>
          <p:cNvPr id="9" name="ZoneTexte 8">
            <a:extLst>
              <a:ext uri="{FF2B5EF4-FFF2-40B4-BE49-F238E27FC236}">
                <a16:creationId xmlns:a16="http://schemas.microsoft.com/office/drawing/2014/main" id="{C566F8E7-DC47-4302-9F84-8121CEFEAD06}"/>
              </a:ext>
            </a:extLst>
          </p:cNvPr>
          <p:cNvSpPr txBox="1"/>
          <p:nvPr/>
        </p:nvSpPr>
        <p:spPr>
          <a:xfrm>
            <a:off x="0" y="5589105"/>
            <a:ext cx="7966444" cy="1261884"/>
          </a:xfrm>
          <a:prstGeom prst="rect">
            <a:avLst/>
          </a:prstGeom>
          <a:noFill/>
        </p:spPr>
        <p:txBody>
          <a:bodyPr wrap="square">
            <a:spAutoFit/>
          </a:bodyPr>
          <a:lstStyle/>
          <a:p>
            <a:pPr marL="12700" lvl="0" indent="0" algn="l" rtl="0">
              <a:lnSpc>
                <a:spcPct val="100000"/>
              </a:lnSpc>
              <a:spcBef>
                <a:spcPts val="0"/>
              </a:spcBef>
              <a:spcAft>
                <a:spcPts val="0"/>
              </a:spcAft>
              <a:buNone/>
            </a:pPr>
            <a:r>
              <a:rPr lang="fr-FR" sz="1800" dirty="0">
                <a:solidFill>
                  <a:srgbClr val="0C419A"/>
                </a:solidFill>
                <a:latin typeface="Arial"/>
                <a:ea typeface="Arial"/>
                <a:cs typeface="Arial"/>
                <a:sym typeface="Arial"/>
              </a:rPr>
              <a:t>*</a:t>
            </a:r>
            <a:r>
              <a:rPr lang="fr-FR" sz="1200" b="1" u="sng" dirty="0">
                <a:solidFill>
                  <a:srgbClr val="0C419A"/>
                </a:solidFill>
                <a:latin typeface="Arial"/>
                <a:ea typeface="Arial"/>
                <a:cs typeface="Arial"/>
                <a:sym typeface="Arial"/>
              </a:rPr>
              <a:t>ALD</a:t>
            </a:r>
            <a:r>
              <a:rPr lang="fr-FR" sz="1200" b="1" dirty="0">
                <a:solidFill>
                  <a:srgbClr val="0C419A"/>
                </a:solidFill>
                <a:latin typeface="Arial"/>
                <a:ea typeface="Arial"/>
                <a:cs typeface="Arial"/>
                <a:sym typeface="Arial"/>
              </a:rPr>
              <a:t> </a:t>
            </a:r>
            <a:r>
              <a:rPr lang="fr-FR" sz="1200" dirty="0">
                <a:solidFill>
                  <a:srgbClr val="0C419A"/>
                </a:solidFill>
                <a:latin typeface="Arial"/>
                <a:ea typeface="Arial"/>
                <a:cs typeface="Arial"/>
                <a:sym typeface="Arial"/>
              </a:rPr>
              <a:t>: la liste des ALD concernées dépend de l’indicateur (cf. tableau en annexe, à affiner)</a:t>
            </a:r>
            <a:endParaRPr lang="fr-FR" sz="1200" dirty="0">
              <a:latin typeface="Arial"/>
              <a:ea typeface="Arial"/>
              <a:cs typeface="Arial"/>
              <a:sym typeface="Arial"/>
            </a:endParaRPr>
          </a:p>
          <a:p>
            <a:pPr marL="12700" lvl="0" indent="0" algn="l" rtl="0">
              <a:lnSpc>
                <a:spcPct val="100000"/>
              </a:lnSpc>
              <a:spcBef>
                <a:spcPts val="600"/>
              </a:spcBef>
              <a:spcAft>
                <a:spcPts val="0"/>
              </a:spcAft>
              <a:buNone/>
            </a:pPr>
            <a:r>
              <a:rPr lang="fr-FR" sz="1200" dirty="0">
                <a:solidFill>
                  <a:srgbClr val="0C419A"/>
                </a:solidFill>
                <a:latin typeface="Arial"/>
                <a:ea typeface="Arial"/>
                <a:cs typeface="Arial"/>
                <a:sym typeface="Arial"/>
              </a:rPr>
              <a:t>**</a:t>
            </a:r>
            <a:r>
              <a:rPr lang="fr-FR" sz="1200" b="1" u="sng" dirty="0">
                <a:solidFill>
                  <a:srgbClr val="0C419A"/>
                </a:solidFill>
                <a:latin typeface="Arial"/>
                <a:ea typeface="Arial"/>
                <a:cs typeface="Arial"/>
                <a:sym typeface="Arial"/>
              </a:rPr>
              <a:t>Vaccin pneumocoque</a:t>
            </a:r>
            <a:r>
              <a:rPr lang="fr-FR" sz="1200" b="1" dirty="0">
                <a:solidFill>
                  <a:srgbClr val="0C419A"/>
                </a:solidFill>
                <a:latin typeface="Arial"/>
                <a:ea typeface="Arial"/>
                <a:cs typeface="Arial"/>
                <a:sym typeface="Arial"/>
              </a:rPr>
              <a:t> </a:t>
            </a:r>
            <a:r>
              <a:rPr lang="fr-FR" sz="1200" dirty="0">
                <a:solidFill>
                  <a:srgbClr val="0C419A"/>
                </a:solidFill>
                <a:latin typeface="Arial"/>
                <a:ea typeface="Arial"/>
                <a:cs typeface="Arial"/>
                <a:sym typeface="Arial"/>
              </a:rPr>
              <a:t>: délais entre les rappels chez l’adulte à définir (recos HAS : « au moins 5 ans entre chaque injection »)</a:t>
            </a:r>
            <a:endParaRPr lang="fr-FR" sz="1200" dirty="0">
              <a:latin typeface="Arial"/>
              <a:ea typeface="Arial"/>
              <a:cs typeface="Arial"/>
              <a:sym typeface="Arial"/>
            </a:endParaRPr>
          </a:p>
          <a:p>
            <a:pPr marL="12700" lvl="0" indent="0" algn="l" rtl="0">
              <a:lnSpc>
                <a:spcPct val="100000"/>
              </a:lnSpc>
              <a:spcBef>
                <a:spcPts val="600"/>
              </a:spcBef>
              <a:spcAft>
                <a:spcPts val="0"/>
              </a:spcAft>
              <a:buNone/>
            </a:pPr>
            <a:r>
              <a:rPr lang="fr-FR" sz="1200" dirty="0">
                <a:solidFill>
                  <a:srgbClr val="0C419A"/>
                </a:solidFill>
                <a:latin typeface="Arial"/>
                <a:ea typeface="Arial"/>
                <a:cs typeface="Arial"/>
                <a:sym typeface="Arial"/>
              </a:rPr>
              <a:t>***</a:t>
            </a:r>
            <a:r>
              <a:rPr lang="fr-FR" sz="1200" b="1" u="sng" dirty="0">
                <a:solidFill>
                  <a:srgbClr val="0C419A"/>
                </a:solidFill>
                <a:latin typeface="Arial"/>
                <a:ea typeface="Arial"/>
                <a:cs typeface="Arial"/>
                <a:sym typeface="Arial"/>
              </a:rPr>
              <a:t>DOCCU</a:t>
            </a:r>
            <a:r>
              <a:rPr lang="fr-FR" sz="1200" b="1" dirty="0">
                <a:solidFill>
                  <a:srgbClr val="0C419A"/>
                </a:solidFill>
                <a:latin typeface="Arial"/>
                <a:ea typeface="Arial"/>
                <a:cs typeface="Arial"/>
                <a:sym typeface="Arial"/>
              </a:rPr>
              <a:t> </a:t>
            </a:r>
            <a:r>
              <a:rPr lang="fr-FR" sz="1200" dirty="0">
                <a:solidFill>
                  <a:srgbClr val="0C419A"/>
                </a:solidFill>
                <a:latin typeface="Arial"/>
                <a:ea typeface="Arial"/>
                <a:cs typeface="Arial"/>
                <a:sym typeface="Arial"/>
              </a:rPr>
              <a:t>: Cytologie à faire tous les 3 ans entre 25 et 29 ans inclus, puis test HPV tous les 5 ans à partir de 30 ans</a:t>
            </a:r>
            <a:endParaRPr lang="fr-FR" sz="1200" dirty="0">
              <a:latin typeface="Arial"/>
              <a:ea typeface="Arial"/>
              <a:cs typeface="Arial"/>
              <a:sym typeface="Arial"/>
            </a:endParaRPr>
          </a:p>
        </p:txBody>
      </p:sp>
      <p:sp>
        <p:nvSpPr>
          <p:cNvPr id="3" name="ZoneTexte 2">
            <a:extLst>
              <a:ext uri="{FF2B5EF4-FFF2-40B4-BE49-F238E27FC236}">
                <a16:creationId xmlns:a16="http://schemas.microsoft.com/office/drawing/2014/main" id="{1AE1C715-4091-991B-17F6-184A6F6417D1}"/>
              </a:ext>
            </a:extLst>
          </p:cNvPr>
          <p:cNvSpPr txBox="1"/>
          <p:nvPr/>
        </p:nvSpPr>
        <p:spPr>
          <a:xfrm>
            <a:off x="624663" y="114733"/>
            <a:ext cx="9643621" cy="523220"/>
          </a:xfrm>
          <a:prstGeom prst="rect">
            <a:avLst/>
          </a:prstGeom>
          <a:noFill/>
        </p:spPr>
        <p:txBody>
          <a:bodyPr wrap="square" rtlCol="0">
            <a:spAutoFit/>
          </a:bodyPr>
          <a:lstStyle/>
          <a:p>
            <a:pPr algn="ctr"/>
            <a:r>
              <a:rPr lang="fr-FR" sz="2800" b="1">
                <a:solidFill>
                  <a:srgbClr val="0070C0"/>
                </a:solidFill>
              </a:rPr>
              <a:t>FORFAIT MEDECIN TRAITANT : MAJORATIONS PREVENTION</a:t>
            </a:r>
          </a:p>
        </p:txBody>
      </p:sp>
      <p:sp>
        <p:nvSpPr>
          <p:cNvPr id="6" name="ZoneTexte 5">
            <a:extLst>
              <a:ext uri="{FF2B5EF4-FFF2-40B4-BE49-F238E27FC236}">
                <a16:creationId xmlns:a16="http://schemas.microsoft.com/office/drawing/2014/main" id="{2820BE13-17B6-455E-7AAD-A177A90C7E89}"/>
              </a:ext>
            </a:extLst>
          </p:cNvPr>
          <p:cNvSpPr txBox="1"/>
          <p:nvPr/>
        </p:nvSpPr>
        <p:spPr>
          <a:xfrm>
            <a:off x="7857461" y="5825931"/>
            <a:ext cx="2410824" cy="646331"/>
          </a:xfrm>
          <a:prstGeom prst="rect">
            <a:avLst/>
          </a:prstGeom>
          <a:noFill/>
        </p:spPr>
        <p:txBody>
          <a:bodyPr wrap="square" rtlCol="0">
            <a:spAutoFit/>
          </a:bodyPr>
          <a:lstStyle/>
          <a:p>
            <a:r>
              <a:rPr lang="fr-FR" b="1" dirty="0">
                <a:solidFill>
                  <a:srgbClr val="FF0000"/>
                </a:solidFill>
              </a:rPr>
              <a:t>5€/patient/indicateur validé et réalisé</a:t>
            </a:r>
          </a:p>
        </p:txBody>
      </p:sp>
      <p:pic>
        <p:nvPicPr>
          <p:cNvPr id="8" name="Image 7">
            <a:extLst>
              <a:ext uri="{FF2B5EF4-FFF2-40B4-BE49-F238E27FC236}">
                <a16:creationId xmlns:a16="http://schemas.microsoft.com/office/drawing/2014/main" id="{7AAF3EFD-714C-B057-D644-2E6C32A3E6EE}"/>
              </a:ext>
            </a:extLst>
          </p:cNvPr>
          <p:cNvPicPr>
            <a:picLocks noChangeAspect="1"/>
          </p:cNvPicPr>
          <p:nvPr/>
        </p:nvPicPr>
        <p:blipFill>
          <a:blip r:embed="rId4"/>
          <a:stretch>
            <a:fillRect/>
          </a:stretch>
        </p:blipFill>
        <p:spPr>
          <a:xfrm>
            <a:off x="246164" y="827316"/>
            <a:ext cx="10967194" cy="4572425"/>
          </a:xfrm>
          <a:prstGeom prst="rect">
            <a:avLst/>
          </a:prstGeom>
        </p:spPr>
      </p:pic>
    </p:spTree>
    <p:extLst>
      <p:ext uri="{BB962C8B-B14F-4D97-AF65-F5344CB8AC3E}">
        <p14:creationId xmlns:p14="http://schemas.microsoft.com/office/powerpoint/2010/main" val="1575342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1E7C9700-1F05-1A55-1840-C4656B9E7D25}"/>
              </a:ext>
            </a:extLst>
          </p:cNvPr>
          <p:cNvSpPr txBox="1"/>
          <p:nvPr/>
        </p:nvSpPr>
        <p:spPr>
          <a:xfrm>
            <a:off x="2039807" y="198907"/>
            <a:ext cx="7871382" cy="523220"/>
          </a:xfrm>
          <a:prstGeom prst="rect">
            <a:avLst/>
          </a:prstGeom>
          <a:noFill/>
        </p:spPr>
        <p:txBody>
          <a:bodyPr wrap="square" rtlCol="0">
            <a:spAutoFit/>
          </a:bodyPr>
          <a:lstStyle/>
          <a:p>
            <a:pPr algn="ctr"/>
            <a:r>
              <a:rPr lang="fr-FR" sz="2800" b="1">
                <a:solidFill>
                  <a:srgbClr val="0070C0"/>
                </a:solidFill>
              </a:rPr>
              <a:t>DOTATION NUMERIQUE (DONUM)</a:t>
            </a:r>
          </a:p>
        </p:txBody>
      </p:sp>
      <p:sp>
        <p:nvSpPr>
          <p:cNvPr id="8" name="ZoneTexte 7">
            <a:extLst>
              <a:ext uri="{FF2B5EF4-FFF2-40B4-BE49-F238E27FC236}">
                <a16:creationId xmlns:a16="http://schemas.microsoft.com/office/drawing/2014/main" id="{620694BC-8E9A-1D79-8AE6-123800EDED84}"/>
              </a:ext>
            </a:extLst>
          </p:cNvPr>
          <p:cNvSpPr txBox="1"/>
          <p:nvPr/>
        </p:nvSpPr>
        <p:spPr>
          <a:xfrm>
            <a:off x="251874" y="1137240"/>
            <a:ext cx="10334846" cy="369332"/>
          </a:xfrm>
          <a:prstGeom prst="rect">
            <a:avLst/>
          </a:prstGeom>
          <a:noFill/>
        </p:spPr>
        <p:txBody>
          <a:bodyPr wrap="square" rtlCol="0">
            <a:spAutoFit/>
          </a:bodyPr>
          <a:lstStyle/>
          <a:p>
            <a:r>
              <a:rPr lang="fr-FR"/>
              <a:t>Rémunération valorisant l’équipement et les usages numériques (valeur du point 7€) </a:t>
            </a:r>
          </a:p>
        </p:txBody>
      </p:sp>
      <p:pic>
        <p:nvPicPr>
          <p:cNvPr id="10" name="Image 9">
            <a:extLst>
              <a:ext uri="{FF2B5EF4-FFF2-40B4-BE49-F238E27FC236}">
                <a16:creationId xmlns:a16="http://schemas.microsoft.com/office/drawing/2014/main" id="{9DDE1115-C41E-1BD5-A420-7F273E0010A0}"/>
              </a:ext>
            </a:extLst>
          </p:cNvPr>
          <p:cNvPicPr>
            <a:picLocks noChangeAspect="1"/>
          </p:cNvPicPr>
          <p:nvPr/>
        </p:nvPicPr>
        <p:blipFill>
          <a:blip r:embed="rId3"/>
          <a:stretch>
            <a:fillRect/>
          </a:stretch>
        </p:blipFill>
        <p:spPr>
          <a:xfrm>
            <a:off x="3492050" y="1717955"/>
            <a:ext cx="6972904" cy="4526672"/>
          </a:xfrm>
          <a:prstGeom prst="rect">
            <a:avLst/>
          </a:prstGeom>
        </p:spPr>
      </p:pic>
      <p:sp>
        <p:nvSpPr>
          <p:cNvPr id="11" name="ZoneTexte 10">
            <a:extLst>
              <a:ext uri="{FF2B5EF4-FFF2-40B4-BE49-F238E27FC236}">
                <a16:creationId xmlns:a16="http://schemas.microsoft.com/office/drawing/2014/main" id="{4827439A-876B-34F1-36C9-0DB76F6F8EC4}"/>
              </a:ext>
            </a:extLst>
          </p:cNvPr>
          <p:cNvSpPr txBox="1"/>
          <p:nvPr/>
        </p:nvSpPr>
        <p:spPr>
          <a:xfrm>
            <a:off x="262742" y="2158681"/>
            <a:ext cx="3075881" cy="523220"/>
          </a:xfrm>
          <a:prstGeom prst="rect">
            <a:avLst/>
          </a:prstGeom>
          <a:solidFill>
            <a:schemeClr val="accent2">
              <a:lumMod val="40000"/>
              <a:lumOff val="60000"/>
            </a:schemeClr>
          </a:solidFill>
        </p:spPr>
        <p:txBody>
          <a:bodyPr wrap="square" rtlCol="0">
            <a:spAutoFit/>
          </a:bodyPr>
          <a:lstStyle/>
          <a:p>
            <a:pPr algn="ctr"/>
            <a:r>
              <a:rPr lang="fr-FR" sz="2800" b="1">
                <a:solidFill>
                  <a:srgbClr val="002060"/>
                </a:solidFill>
              </a:rPr>
              <a:t>1</a:t>
            </a:r>
            <a:r>
              <a:rPr lang="fr-FR" sz="2800" b="1" baseline="30000">
                <a:solidFill>
                  <a:srgbClr val="002060"/>
                </a:solidFill>
              </a:rPr>
              <a:t>er</a:t>
            </a:r>
            <a:r>
              <a:rPr lang="fr-FR" sz="2800" b="1">
                <a:solidFill>
                  <a:srgbClr val="002060"/>
                </a:solidFill>
              </a:rPr>
              <a:t> Janvier 2026</a:t>
            </a:r>
          </a:p>
        </p:txBody>
      </p:sp>
    </p:spTree>
    <p:extLst>
      <p:ext uri="{BB962C8B-B14F-4D97-AF65-F5344CB8AC3E}">
        <p14:creationId xmlns:p14="http://schemas.microsoft.com/office/powerpoint/2010/main" val="301013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966925" y="5924913"/>
            <a:ext cx="1071104" cy="933087"/>
          </a:xfrm>
          <a:prstGeom prst="rect">
            <a:avLst/>
          </a:prstGeom>
        </p:spPr>
      </p:pic>
      <p:sp>
        <p:nvSpPr>
          <p:cNvPr id="2" name="ZoneTexte 1">
            <a:extLst>
              <a:ext uri="{FF2B5EF4-FFF2-40B4-BE49-F238E27FC236}">
                <a16:creationId xmlns:a16="http://schemas.microsoft.com/office/drawing/2014/main" id="{26ED14F3-5E75-18E6-496C-1A7D179237EE}"/>
              </a:ext>
            </a:extLst>
          </p:cNvPr>
          <p:cNvSpPr txBox="1"/>
          <p:nvPr/>
        </p:nvSpPr>
        <p:spPr>
          <a:xfrm>
            <a:off x="1621410" y="358219"/>
            <a:ext cx="8965310" cy="584775"/>
          </a:xfrm>
          <a:prstGeom prst="rect">
            <a:avLst/>
          </a:prstGeom>
          <a:noFill/>
        </p:spPr>
        <p:txBody>
          <a:bodyPr wrap="square" rtlCol="0">
            <a:spAutoFit/>
          </a:bodyPr>
          <a:lstStyle/>
          <a:p>
            <a:pPr algn="ctr"/>
            <a:r>
              <a:rPr lang="fr-FR" sz="3200" b="1">
                <a:solidFill>
                  <a:srgbClr val="0070C0"/>
                </a:solidFill>
              </a:rPr>
              <a:t>AVANCEES ET DECEPTIONS</a:t>
            </a:r>
          </a:p>
        </p:txBody>
      </p:sp>
      <p:sp>
        <p:nvSpPr>
          <p:cNvPr id="3" name="ZoneTexte 2">
            <a:extLst>
              <a:ext uri="{FF2B5EF4-FFF2-40B4-BE49-F238E27FC236}">
                <a16:creationId xmlns:a16="http://schemas.microsoft.com/office/drawing/2014/main" id="{20547DDD-199E-5D23-B586-B7D350521A4B}"/>
              </a:ext>
            </a:extLst>
          </p:cNvPr>
          <p:cNvSpPr txBox="1"/>
          <p:nvPr/>
        </p:nvSpPr>
        <p:spPr>
          <a:xfrm>
            <a:off x="0" y="779488"/>
            <a:ext cx="11647714" cy="5924699"/>
          </a:xfrm>
          <a:prstGeom prst="rect">
            <a:avLst/>
          </a:prstGeom>
          <a:noFill/>
        </p:spPr>
        <p:txBody>
          <a:bodyPr wrap="square" rtlCol="0">
            <a:spAutoFit/>
          </a:bodyPr>
          <a:lstStyle/>
          <a:p>
            <a:r>
              <a:rPr lang="fr-FR" sz="1900" b="1" dirty="0">
                <a:solidFill>
                  <a:srgbClr val="0070C0"/>
                </a:solidFill>
              </a:rPr>
              <a:t>Les + :</a:t>
            </a:r>
            <a:br>
              <a:rPr lang="fr-FR" sz="1900" b="1" dirty="0">
                <a:solidFill>
                  <a:srgbClr val="0070C0"/>
                </a:solidFill>
              </a:rPr>
            </a:br>
            <a:endParaRPr lang="fr-FR" sz="1900" b="1" dirty="0">
              <a:solidFill>
                <a:srgbClr val="0070C0"/>
              </a:solidFill>
            </a:endParaRPr>
          </a:p>
          <a:p>
            <a:pPr marL="285750" indent="-285750" algn="just">
              <a:buFont typeface="Wingdings" panose="05000000000000000000" pitchFamily="2" charset="2"/>
              <a:buChar char="ü"/>
            </a:pPr>
            <a:r>
              <a:rPr lang="fr-FR" sz="1900" b="1" dirty="0"/>
              <a:t>pour les médecins généralistes </a:t>
            </a:r>
            <a:r>
              <a:rPr lang="fr-FR" sz="1900" b="1" dirty="0">
                <a:solidFill>
                  <a:schemeClr val="accent4"/>
                </a:solidFill>
              </a:rPr>
              <a:t>le G à 30€ </a:t>
            </a:r>
            <a:r>
              <a:rPr lang="fr-FR" sz="1900" b="1" dirty="0"/>
              <a:t>(35.60 € dans les DROM), la </a:t>
            </a:r>
            <a:r>
              <a:rPr lang="fr-FR" sz="1900" b="1" dirty="0">
                <a:solidFill>
                  <a:schemeClr val="accent4"/>
                </a:solidFill>
              </a:rPr>
              <a:t>consultation longue du médecin traitant GL à 60€ </a:t>
            </a:r>
            <a:r>
              <a:rPr lang="fr-FR" sz="1900" b="1" dirty="0"/>
              <a:t>(pas de tarif DROM), la création d’un </a:t>
            </a:r>
            <a:r>
              <a:rPr lang="fr-FR" sz="1900" b="1" dirty="0">
                <a:solidFill>
                  <a:srgbClr val="00B0F0"/>
                </a:solidFill>
              </a:rPr>
              <a:t>forfait unique </a:t>
            </a:r>
            <a:r>
              <a:rPr lang="fr-FR" sz="1900" b="1" dirty="0"/>
              <a:t>pour valoriser le médecin traitant, l'amélioration des aides à  l’embauche d'un </a:t>
            </a:r>
            <a:r>
              <a:rPr lang="fr-FR" sz="1900" b="1" dirty="0">
                <a:solidFill>
                  <a:schemeClr val="accent4"/>
                </a:solidFill>
              </a:rPr>
              <a:t>assistant médical</a:t>
            </a:r>
          </a:p>
          <a:p>
            <a:pPr algn="just"/>
            <a:endParaRPr lang="fr-FR" sz="1900" b="1" dirty="0"/>
          </a:p>
          <a:p>
            <a:pPr marL="285750" indent="-285750" algn="just">
              <a:buFont typeface="Wingdings" panose="05000000000000000000" pitchFamily="2" charset="2"/>
              <a:buChar char="ü"/>
            </a:pPr>
            <a:r>
              <a:rPr lang="fr-FR" sz="1900" b="1" dirty="0"/>
              <a:t>pour les médecins spécialistes </a:t>
            </a:r>
            <a:r>
              <a:rPr lang="fr-FR" sz="1900" b="1" dirty="0">
                <a:solidFill>
                  <a:schemeClr val="accent4"/>
                </a:solidFill>
              </a:rPr>
              <a:t>l'APC à 60€ </a:t>
            </a:r>
            <a:r>
              <a:rPr lang="fr-FR" sz="1900" b="1" dirty="0"/>
              <a:t>(72€ dans les DROM) et </a:t>
            </a:r>
            <a:r>
              <a:rPr lang="fr-FR" sz="1900" b="1" dirty="0">
                <a:solidFill>
                  <a:schemeClr val="accent4"/>
                </a:solidFill>
              </a:rPr>
              <a:t>APY à 67,50€</a:t>
            </a:r>
            <a:r>
              <a:rPr lang="fr-FR" sz="1900" b="1" dirty="0"/>
              <a:t>, </a:t>
            </a:r>
            <a:r>
              <a:rPr lang="fr-FR" sz="1900" b="1" dirty="0">
                <a:solidFill>
                  <a:srgbClr val="00B0F0"/>
                </a:solidFill>
              </a:rPr>
              <a:t>revalorisations du point travail de 3 ct d’€ </a:t>
            </a:r>
            <a:r>
              <a:rPr lang="fr-FR" sz="1900" b="1" dirty="0"/>
              <a:t>(en 2 étapes), la </a:t>
            </a:r>
            <a:r>
              <a:rPr lang="fr-FR" sz="1900" b="1" dirty="0">
                <a:solidFill>
                  <a:srgbClr val="00B0F0"/>
                </a:solidFill>
              </a:rPr>
              <a:t>revalorisation de certains actes de spécialités médicales </a:t>
            </a:r>
            <a:r>
              <a:rPr lang="fr-FR" sz="1900" b="1" dirty="0"/>
              <a:t>(pédiatres, psychiatres, rhumato, gériatres, gynéco méd, endocrino, MPR…), un élargissement du cumul d'actes autorisés, une nouvelle progression dans l'ouverture de l'OPTAM aux secteur 1 titrés</a:t>
            </a:r>
          </a:p>
          <a:p>
            <a:pPr algn="just"/>
            <a:endParaRPr lang="fr-FR" sz="1900" b="1" dirty="0">
              <a:solidFill>
                <a:srgbClr val="0070C0"/>
              </a:solidFill>
            </a:endParaRPr>
          </a:p>
          <a:p>
            <a:r>
              <a:rPr lang="fr-FR" sz="1900" b="1" dirty="0">
                <a:solidFill>
                  <a:srgbClr val="0070C0"/>
                </a:solidFill>
              </a:rPr>
              <a:t>Les - :</a:t>
            </a:r>
          </a:p>
          <a:p>
            <a:endParaRPr lang="fr-FR" sz="1900" dirty="0"/>
          </a:p>
          <a:p>
            <a:pPr marL="285750" indent="-285750">
              <a:buFont typeface="Wingdings" panose="05000000000000000000" pitchFamily="2" charset="2"/>
              <a:buChar char="ü"/>
            </a:pPr>
            <a:r>
              <a:rPr lang="fr-FR" sz="1900" b="1" i="0" u="none" strike="noStrike" baseline="0" dirty="0"/>
              <a:t>une enveloppe globalement insuffisante, la consultation longue oui mais une seule fois par an / motif, et la visite non revalorisée hors PDSA, l’absence de liberté tarifaire</a:t>
            </a:r>
          </a:p>
          <a:p>
            <a:endParaRPr lang="fr-FR" sz="1900" b="1" i="0" u="none" strike="noStrike" baseline="0" dirty="0"/>
          </a:p>
          <a:p>
            <a:pPr marL="285750" indent="-285750">
              <a:buFont typeface="Wingdings" panose="05000000000000000000" pitchFamily="2" charset="2"/>
              <a:buChar char="ü"/>
            </a:pPr>
            <a:r>
              <a:rPr lang="fr-FR" sz="1900" b="1" i="0" u="none" strike="noStrike" baseline="0" dirty="0"/>
              <a:t>la tension sur l'utilisation de l'APC qui doit devenir l'acte de base du médecin spécialiste dans le respect du parcours de soins coordonné par le médecin traitant, les vigilances sur l'accès direct de certaines professions et bien sûr de nombreux autres points propres à chaque spécialité </a:t>
            </a:r>
            <a:endParaRPr lang="fr-FR" sz="1900" b="1" dirty="0"/>
          </a:p>
          <a:p>
            <a:endParaRPr lang="fr-FR" dirty="0"/>
          </a:p>
        </p:txBody>
      </p:sp>
    </p:spTree>
    <p:extLst>
      <p:ext uri="{BB962C8B-B14F-4D97-AF65-F5344CB8AC3E}">
        <p14:creationId xmlns:p14="http://schemas.microsoft.com/office/powerpoint/2010/main" val="194254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E48081BE-47E4-F8F4-AA3E-26FEE2546C7F}"/>
              </a:ext>
            </a:extLst>
          </p:cNvPr>
          <p:cNvSpPr txBox="1"/>
          <p:nvPr/>
        </p:nvSpPr>
        <p:spPr>
          <a:xfrm>
            <a:off x="2275366" y="179110"/>
            <a:ext cx="7187051" cy="1384995"/>
          </a:xfrm>
          <a:prstGeom prst="rect">
            <a:avLst/>
          </a:prstGeom>
          <a:noFill/>
        </p:spPr>
        <p:txBody>
          <a:bodyPr wrap="square" rtlCol="0">
            <a:spAutoFit/>
          </a:bodyPr>
          <a:lstStyle/>
          <a:p>
            <a:pPr algn="ctr"/>
            <a:r>
              <a:rPr lang="fr-FR" sz="2800" b="1" dirty="0">
                <a:solidFill>
                  <a:srgbClr val="0070C0"/>
                </a:solidFill>
              </a:rPr>
              <a:t>AIDES A L’INSTALLATION</a:t>
            </a:r>
          </a:p>
          <a:p>
            <a:pPr algn="ctr"/>
            <a:endParaRPr lang="fr-FR" sz="2800" b="1" dirty="0">
              <a:solidFill>
                <a:srgbClr val="0070C0"/>
              </a:solidFill>
            </a:endParaRPr>
          </a:p>
          <a:p>
            <a:pPr algn="ctr"/>
            <a:r>
              <a:rPr lang="fr-FR" sz="2800" b="1" dirty="0">
                <a:solidFill>
                  <a:srgbClr val="0070C0"/>
                </a:solidFill>
              </a:rPr>
              <a:t>PRIMES TERRITORIALES</a:t>
            </a:r>
          </a:p>
        </p:txBody>
      </p:sp>
      <p:sp>
        <p:nvSpPr>
          <p:cNvPr id="3" name="ZoneTexte 2">
            <a:extLst>
              <a:ext uri="{FF2B5EF4-FFF2-40B4-BE49-F238E27FC236}">
                <a16:creationId xmlns:a16="http://schemas.microsoft.com/office/drawing/2014/main" id="{BD5BA787-10A6-7755-C8B0-3E95DFD18046}"/>
              </a:ext>
            </a:extLst>
          </p:cNvPr>
          <p:cNvSpPr txBox="1"/>
          <p:nvPr/>
        </p:nvSpPr>
        <p:spPr>
          <a:xfrm>
            <a:off x="4640094" y="2043240"/>
            <a:ext cx="5566421" cy="4247317"/>
          </a:xfrm>
          <a:prstGeom prst="rect">
            <a:avLst/>
          </a:prstGeom>
          <a:noFill/>
          <a:ln w="53975">
            <a:solidFill>
              <a:schemeClr val="accent2"/>
            </a:solidFill>
          </a:ln>
        </p:spPr>
        <p:txBody>
          <a:bodyPr wrap="square" rtlCol="0">
            <a:spAutoFit/>
          </a:bodyPr>
          <a:lstStyle/>
          <a:p>
            <a:r>
              <a:rPr lang="fr-FR" b="1" dirty="0">
                <a:solidFill>
                  <a:srgbClr val="0070C0"/>
                </a:solidFill>
              </a:rPr>
              <a:t>Pour les primo-installés</a:t>
            </a:r>
          </a:p>
          <a:p>
            <a:r>
              <a:rPr lang="fr-FR" dirty="0"/>
              <a:t>Aide ponctuelle de 10 000 € pour les primo-installés (ZIP) et de 5000 € pour les primo-installés en ZAC</a:t>
            </a:r>
          </a:p>
          <a:p>
            <a:endParaRPr lang="fr-FR" dirty="0"/>
          </a:p>
          <a:p>
            <a:r>
              <a:rPr lang="fr-FR" b="1" dirty="0">
                <a:solidFill>
                  <a:srgbClr val="0070C0"/>
                </a:solidFill>
              </a:rPr>
              <a:t>Pour les médecins installés en ZIP</a:t>
            </a:r>
          </a:p>
          <a:p>
            <a:r>
              <a:rPr lang="fr-FR" dirty="0"/>
              <a:t>Majorer de 10% le FMT tant que le médecin exerce en ZIP</a:t>
            </a:r>
          </a:p>
          <a:p>
            <a:br>
              <a:rPr lang="fr-FR" dirty="0"/>
            </a:br>
            <a:r>
              <a:rPr lang="fr-FR" b="1" dirty="0">
                <a:solidFill>
                  <a:srgbClr val="0070C0"/>
                </a:solidFill>
              </a:rPr>
              <a:t>Pour les médecins âges de + 67 ans</a:t>
            </a:r>
          </a:p>
          <a:p>
            <a:r>
              <a:rPr lang="fr-FR" dirty="0"/>
              <a:t>Majorer de 10% le FMT tant que le médecin reste en exercice</a:t>
            </a:r>
          </a:p>
          <a:p>
            <a:endParaRPr lang="fr-FR" dirty="0"/>
          </a:p>
          <a:p>
            <a:r>
              <a:rPr lang="fr-FR" b="1" dirty="0">
                <a:solidFill>
                  <a:srgbClr val="0070C0"/>
                </a:solidFill>
              </a:rPr>
              <a:t>Consultations avancées en ZIP = forfait de 200 € par demi-journée</a:t>
            </a:r>
          </a:p>
          <a:p>
            <a:r>
              <a:rPr lang="fr-FR" dirty="0"/>
              <a:t>Avec une limite de 6 demi-journées par mois</a:t>
            </a:r>
          </a:p>
        </p:txBody>
      </p:sp>
      <p:sp>
        <p:nvSpPr>
          <p:cNvPr id="6" name="ZoneTexte 5">
            <a:extLst>
              <a:ext uri="{FF2B5EF4-FFF2-40B4-BE49-F238E27FC236}">
                <a16:creationId xmlns:a16="http://schemas.microsoft.com/office/drawing/2014/main" id="{D254B43E-8BB0-6C99-A214-AD220A692C53}"/>
              </a:ext>
            </a:extLst>
          </p:cNvPr>
          <p:cNvSpPr txBox="1"/>
          <p:nvPr/>
        </p:nvSpPr>
        <p:spPr>
          <a:xfrm>
            <a:off x="633179" y="1781629"/>
            <a:ext cx="2997200" cy="4770537"/>
          </a:xfrm>
          <a:prstGeom prst="rect">
            <a:avLst/>
          </a:prstGeom>
          <a:solidFill>
            <a:schemeClr val="accent2">
              <a:lumMod val="20000"/>
              <a:lumOff val="80000"/>
            </a:schemeClr>
          </a:solidFill>
        </p:spPr>
        <p:txBody>
          <a:bodyPr wrap="square" rtlCol="0">
            <a:spAutoFit/>
          </a:bodyPr>
          <a:lstStyle/>
          <a:p>
            <a:r>
              <a:rPr lang="fr-FR" sz="1600" b="1" dirty="0">
                <a:solidFill>
                  <a:srgbClr val="0070C0"/>
                </a:solidFill>
              </a:rPr>
              <a:t>COSCOM</a:t>
            </a:r>
          </a:p>
          <a:p>
            <a:r>
              <a:rPr lang="fr-FR" sz="1600" b="1" dirty="0">
                <a:solidFill>
                  <a:srgbClr val="0070C0"/>
                </a:solidFill>
              </a:rPr>
              <a:t>CAIM COTRAM</a:t>
            </a:r>
          </a:p>
          <a:p>
            <a:endParaRPr lang="fr-FR" sz="1600" dirty="0"/>
          </a:p>
          <a:p>
            <a:pPr marL="285750" indent="-285750">
              <a:buFont typeface="Wingdings" panose="05000000000000000000" pitchFamily="2" charset="2"/>
              <a:buChar char="ü"/>
            </a:pPr>
            <a:r>
              <a:rPr lang="fr-FR" sz="1600" dirty="0"/>
              <a:t>Soit le médecin reste dans le dispositif jusqu’à la fin du contrat (pas de majoration du FMT)</a:t>
            </a:r>
          </a:p>
          <a:p>
            <a:pPr marL="285750" indent="-285750">
              <a:buFont typeface="Wingdings" panose="05000000000000000000" pitchFamily="2" charset="2"/>
              <a:buChar char="ü"/>
            </a:pPr>
            <a:r>
              <a:rPr lang="fr-FR" sz="1600" dirty="0"/>
              <a:t>Soit il décide de sortir : fin du contrat et majoration du FMT</a:t>
            </a:r>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a:p>
            <a:r>
              <a:rPr lang="fr-FR" sz="1600" b="1" dirty="0">
                <a:solidFill>
                  <a:srgbClr val="0070C0"/>
                </a:solidFill>
              </a:rPr>
              <a:t>CSTM</a:t>
            </a:r>
            <a:br>
              <a:rPr lang="fr-FR" sz="1600" dirty="0"/>
            </a:br>
            <a:endParaRPr lang="fr-FR" sz="1600" dirty="0"/>
          </a:p>
          <a:p>
            <a:pPr marL="285750" indent="-285750">
              <a:buFont typeface="Wingdings" panose="05000000000000000000" pitchFamily="2" charset="2"/>
              <a:buChar char="ü"/>
            </a:pPr>
            <a:r>
              <a:rPr lang="fr-FR" sz="1600" dirty="0"/>
              <a:t>Soit le médecin reste dans le dispositif et ne bénéficie pas du dispositif consultations avancées</a:t>
            </a:r>
          </a:p>
          <a:p>
            <a:pPr marL="285750" indent="-285750">
              <a:buFont typeface="Wingdings" panose="05000000000000000000" pitchFamily="2" charset="2"/>
              <a:buChar char="ü"/>
            </a:pPr>
            <a:r>
              <a:rPr lang="fr-FR" sz="1600" dirty="0"/>
              <a:t>Soit il décide de sortir et il peut en bénéficier</a:t>
            </a:r>
          </a:p>
        </p:txBody>
      </p:sp>
      <p:sp>
        <p:nvSpPr>
          <p:cNvPr id="7" name="Flèche : droite 6">
            <a:extLst>
              <a:ext uri="{FF2B5EF4-FFF2-40B4-BE49-F238E27FC236}">
                <a16:creationId xmlns:a16="http://schemas.microsoft.com/office/drawing/2014/main" id="{5AFCEDF5-B219-6927-E363-3494CA803F33}"/>
              </a:ext>
            </a:extLst>
          </p:cNvPr>
          <p:cNvSpPr/>
          <p:nvPr/>
        </p:nvSpPr>
        <p:spPr>
          <a:xfrm>
            <a:off x="3850640" y="3469063"/>
            <a:ext cx="599440" cy="513657"/>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40804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696352" y="5825931"/>
            <a:ext cx="1071104" cy="933087"/>
          </a:xfrm>
          <a:prstGeom prst="rect">
            <a:avLst/>
          </a:prstGeom>
        </p:spPr>
      </p:pic>
      <p:sp>
        <p:nvSpPr>
          <p:cNvPr id="2" name="ZoneTexte 1">
            <a:extLst>
              <a:ext uri="{FF2B5EF4-FFF2-40B4-BE49-F238E27FC236}">
                <a16:creationId xmlns:a16="http://schemas.microsoft.com/office/drawing/2014/main" id="{09FCD32F-871B-9F08-5188-4EE9C7290358}"/>
              </a:ext>
            </a:extLst>
          </p:cNvPr>
          <p:cNvSpPr txBox="1"/>
          <p:nvPr/>
        </p:nvSpPr>
        <p:spPr>
          <a:xfrm>
            <a:off x="2729826" y="351018"/>
            <a:ext cx="6023728" cy="584775"/>
          </a:xfrm>
          <a:prstGeom prst="rect">
            <a:avLst/>
          </a:prstGeom>
          <a:noFill/>
        </p:spPr>
        <p:txBody>
          <a:bodyPr wrap="square" rtlCol="0">
            <a:spAutoFit/>
          </a:bodyPr>
          <a:lstStyle/>
          <a:p>
            <a:pPr algn="ctr"/>
            <a:r>
              <a:rPr lang="fr-FR" sz="3200" b="1">
                <a:solidFill>
                  <a:srgbClr val="0070C0"/>
                </a:solidFill>
              </a:rPr>
              <a:t>MISSIONS SPECIFIQUES</a:t>
            </a:r>
          </a:p>
        </p:txBody>
      </p:sp>
      <p:sp>
        <p:nvSpPr>
          <p:cNvPr id="3" name="ZoneTexte 2">
            <a:extLst>
              <a:ext uri="{FF2B5EF4-FFF2-40B4-BE49-F238E27FC236}">
                <a16:creationId xmlns:a16="http://schemas.microsoft.com/office/drawing/2014/main" id="{B9E77E5D-09AC-514D-59B7-330AA266D3E7}"/>
              </a:ext>
            </a:extLst>
          </p:cNvPr>
          <p:cNvSpPr txBox="1"/>
          <p:nvPr/>
        </p:nvSpPr>
        <p:spPr>
          <a:xfrm>
            <a:off x="482091" y="5157021"/>
            <a:ext cx="3464560" cy="584775"/>
          </a:xfrm>
          <a:prstGeom prst="rect">
            <a:avLst/>
          </a:prstGeom>
          <a:solidFill>
            <a:schemeClr val="accent3">
              <a:lumMod val="40000"/>
              <a:lumOff val="60000"/>
            </a:schemeClr>
          </a:solidFill>
        </p:spPr>
        <p:txBody>
          <a:bodyPr wrap="square" rtlCol="0">
            <a:spAutoFit/>
          </a:bodyPr>
          <a:lstStyle/>
          <a:p>
            <a:pPr algn="ctr"/>
            <a:r>
              <a:rPr lang="fr-FR" sz="3200" b="1">
                <a:solidFill>
                  <a:srgbClr val="002060"/>
                </a:solidFill>
              </a:rPr>
              <a:t>1</a:t>
            </a:r>
            <a:r>
              <a:rPr lang="fr-FR" sz="3200" b="1" baseline="30000">
                <a:solidFill>
                  <a:srgbClr val="002060"/>
                </a:solidFill>
              </a:rPr>
              <a:t>er</a:t>
            </a:r>
            <a:r>
              <a:rPr lang="fr-FR" sz="3200" b="1">
                <a:solidFill>
                  <a:srgbClr val="002060"/>
                </a:solidFill>
              </a:rPr>
              <a:t> Janvier 2026</a:t>
            </a:r>
          </a:p>
        </p:txBody>
      </p:sp>
      <p:sp>
        <p:nvSpPr>
          <p:cNvPr id="6" name="Rectangle : avec coins arrondis en diagonale 5">
            <a:extLst>
              <a:ext uri="{FF2B5EF4-FFF2-40B4-BE49-F238E27FC236}">
                <a16:creationId xmlns:a16="http://schemas.microsoft.com/office/drawing/2014/main" id="{7C88CA63-AE9B-0494-9321-D0E388EC6A67}"/>
              </a:ext>
            </a:extLst>
          </p:cNvPr>
          <p:cNvSpPr/>
          <p:nvPr/>
        </p:nvSpPr>
        <p:spPr>
          <a:xfrm>
            <a:off x="4228687" y="4187149"/>
            <a:ext cx="6548169" cy="2524520"/>
          </a:xfrm>
          <a:prstGeom prst="round2Diag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13E125C7-B48E-3416-C0AB-99F3B228089E}"/>
              </a:ext>
            </a:extLst>
          </p:cNvPr>
          <p:cNvSpPr txBox="1"/>
          <p:nvPr/>
        </p:nvSpPr>
        <p:spPr>
          <a:xfrm>
            <a:off x="4228687" y="4457038"/>
            <a:ext cx="6548170" cy="2031325"/>
          </a:xfrm>
          <a:prstGeom prst="rect">
            <a:avLst/>
          </a:prstGeom>
          <a:noFill/>
        </p:spPr>
        <p:txBody>
          <a:bodyPr wrap="square" rtlCol="0">
            <a:spAutoFit/>
          </a:bodyPr>
          <a:lstStyle/>
          <a:p>
            <a:pPr marL="285750" indent="-285750">
              <a:buFont typeface="Wingdings" panose="05000000000000000000" pitchFamily="2" charset="2"/>
              <a:buChar char="ü"/>
            </a:pPr>
            <a:r>
              <a:rPr lang="fr-FR" b="1" dirty="0"/>
              <a:t>Valoriser la participation au SAS  : </a:t>
            </a:r>
            <a:r>
              <a:rPr lang="fr-FR" dirty="0"/>
              <a:t>1000 € / an (Suppression du créneau de 2h de visibilité / Modalités  de valorisation dépendent du projet de décret SAS)</a:t>
            </a:r>
            <a:br>
              <a:rPr lang="fr-FR" dirty="0"/>
            </a:br>
            <a:endParaRPr lang="fr-FR" dirty="0"/>
          </a:p>
          <a:p>
            <a:pPr marL="285750" indent="-285750">
              <a:buFont typeface="Wingdings" panose="05000000000000000000" pitchFamily="2" charset="2"/>
              <a:buChar char="ü"/>
            </a:pPr>
            <a:r>
              <a:rPr lang="fr-FR" b="1" dirty="0"/>
              <a:t>Valoriser la fonction MSU </a:t>
            </a:r>
            <a:br>
              <a:rPr lang="fr-FR" b="1" dirty="0"/>
            </a:br>
            <a:r>
              <a:rPr lang="fr-FR" dirty="0"/>
              <a:t>800€ / an en ZIP (350€ </a:t>
            </a:r>
            <a:r>
              <a:rPr lang="fr-FR" dirty="0" err="1"/>
              <a:t>auj</a:t>
            </a:r>
            <a:r>
              <a:rPr lang="fr-FR" dirty="0"/>
              <a:t>)</a:t>
            </a:r>
            <a:br>
              <a:rPr lang="fr-FR" dirty="0"/>
            </a:br>
            <a:r>
              <a:rPr lang="fr-FR" dirty="0"/>
              <a:t>500€ / AN hors ZIP (350€ </a:t>
            </a:r>
            <a:r>
              <a:rPr lang="fr-FR" dirty="0" err="1"/>
              <a:t>auj</a:t>
            </a:r>
            <a:r>
              <a:rPr lang="fr-FR" dirty="0"/>
              <a:t>)</a:t>
            </a:r>
          </a:p>
        </p:txBody>
      </p:sp>
      <p:sp>
        <p:nvSpPr>
          <p:cNvPr id="8" name="Rectangle : avec coins arrondis en diagonale 7">
            <a:extLst>
              <a:ext uri="{FF2B5EF4-FFF2-40B4-BE49-F238E27FC236}">
                <a16:creationId xmlns:a16="http://schemas.microsoft.com/office/drawing/2014/main" id="{5C8921C5-8709-C1DB-2364-1FDA23BACE96}"/>
              </a:ext>
            </a:extLst>
          </p:cNvPr>
          <p:cNvSpPr/>
          <p:nvPr/>
        </p:nvSpPr>
        <p:spPr>
          <a:xfrm>
            <a:off x="4228687" y="1228849"/>
            <a:ext cx="6635256" cy="2864179"/>
          </a:xfrm>
          <a:prstGeom prst="round2Diag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b="1" dirty="0">
                <a:solidFill>
                  <a:schemeClr val="tx1"/>
                </a:solidFill>
              </a:rPr>
              <a:t>Valoriser la prise en charge des patients AME si plus 2% de leurs actes concernent ces patients  (MG et pédiatres) : </a:t>
            </a:r>
            <a:r>
              <a:rPr lang="fr-FR" dirty="0">
                <a:solidFill>
                  <a:schemeClr val="tx1"/>
                </a:solidFill>
              </a:rPr>
              <a:t>500€ / an</a:t>
            </a:r>
            <a:br>
              <a:rPr lang="fr-FR" dirty="0">
                <a:solidFill>
                  <a:schemeClr val="tx1"/>
                </a:solidFill>
              </a:rPr>
            </a:br>
            <a:endParaRPr lang="fr-FR" dirty="0">
              <a:solidFill>
                <a:schemeClr val="tx1"/>
              </a:solidFill>
            </a:endParaRPr>
          </a:p>
          <a:p>
            <a:pPr marL="285750" indent="-285750">
              <a:buFont typeface="Wingdings" panose="05000000000000000000" pitchFamily="2" charset="2"/>
              <a:buChar char="ü"/>
            </a:pPr>
            <a:r>
              <a:rPr lang="fr-FR" b="1" dirty="0">
                <a:solidFill>
                  <a:schemeClr val="tx1"/>
                </a:solidFill>
              </a:rPr>
              <a:t>Valoriser le travail de coopération avec une IPA libérale (MG et spécialistes) : </a:t>
            </a:r>
            <a:r>
              <a:rPr lang="fr-FR" dirty="0">
                <a:solidFill>
                  <a:schemeClr val="tx1"/>
                </a:solidFill>
              </a:rPr>
              <a:t>de 100€ à 1000€</a:t>
            </a:r>
            <a:br>
              <a:rPr lang="fr-FR" dirty="0">
                <a:solidFill>
                  <a:schemeClr val="tx1"/>
                </a:solidFill>
              </a:rPr>
            </a:br>
            <a:endParaRPr lang="fr-FR" dirty="0">
              <a:solidFill>
                <a:schemeClr val="tx1"/>
              </a:solidFill>
            </a:endParaRPr>
          </a:p>
          <a:p>
            <a:pPr marL="285750" indent="-285750">
              <a:buFont typeface="Wingdings" panose="05000000000000000000" pitchFamily="2" charset="2"/>
              <a:buChar char="ü"/>
            </a:pPr>
            <a:r>
              <a:rPr lang="fr-FR" b="1" dirty="0">
                <a:solidFill>
                  <a:schemeClr val="tx1"/>
                </a:solidFill>
              </a:rPr>
              <a:t>Valorisation de la participation aux groupes d’amélioration des pratiques (Gap) : 140€ les 2H</a:t>
            </a:r>
            <a:br>
              <a:rPr lang="fr-FR" b="1" dirty="0">
                <a:solidFill>
                  <a:schemeClr val="tx1"/>
                </a:solidFill>
              </a:rPr>
            </a:br>
            <a:endParaRPr lang="fr-FR" dirty="0"/>
          </a:p>
        </p:txBody>
      </p:sp>
      <p:sp>
        <p:nvSpPr>
          <p:cNvPr id="9" name="ZoneTexte 8">
            <a:extLst>
              <a:ext uri="{FF2B5EF4-FFF2-40B4-BE49-F238E27FC236}">
                <a16:creationId xmlns:a16="http://schemas.microsoft.com/office/drawing/2014/main" id="{930F7704-7025-CCD2-599E-662FF14047D9}"/>
              </a:ext>
            </a:extLst>
          </p:cNvPr>
          <p:cNvSpPr txBox="1"/>
          <p:nvPr/>
        </p:nvSpPr>
        <p:spPr>
          <a:xfrm>
            <a:off x="482091" y="2385468"/>
            <a:ext cx="3464560" cy="584775"/>
          </a:xfrm>
          <a:prstGeom prst="rect">
            <a:avLst/>
          </a:prstGeom>
          <a:solidFill>
            <a:schemeClr val="accent3">
              <a:lumMod val="40000"/>
              <a:lumOff val="60000"/>
            </a:schemeClr>
          </a:solidFill>
        </p:spPr>
        <p:txBody>
          <a:bodyPr wrap="square" rtlCol="0">
            <a:spAutoFit/>
          </a:bodyPr>
          <a:lstStyle/>
          <a:p>
            <a:pPr algn="ctr"/>
            <a:r>
              <a:rPr lang="fr-FR" sz="3200" b="1">
                <a:solidFill>
                  <a:srgbClr val="002060"/>
                </a:solidFill>
              </a:rPr>
              <a:t>1</a:t>
            </a:r>
            <a:r>
              <a:rPr lang="fr-FR" sz="3200" b="1" baseline="30000">
                <a:solidFill>
                  <a:srgbClr val="002060"/>
                </a:solidFill>
              </a:rPr>
              <a:t>er</a:t>
            </a:r>
            <a:r>
              <a:rPr lang="fr-FR" sz="3200" b="1">
                <a:solidFill>
                  <a:srgbClr val="002060"/>
                </a:solidFill>
              </a:rPr>
              <a:t> Janvier 2025</a:t>
            </a:r>
          </a:p>
        </p:txBody>
      </p:sp>
    </p:spTree>
    <p:extLst>
      <p:ext uri="{BB962C8B-B14F-4D97-AF65-F5344CB8AC3E}">
        <p14:creationId xmlns:p14="http://schemas.microsoft.com/office/powerpoint/2010/main" val="2780329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3" name="ZoneTexte 2">
            <a:extLst>
              <a:ext uri="{FF2B5EF4-FFF2-40B4-BE49-F238E27FC236}">
                <a16:creationId xmlns:a16="http://schemas.microsoft.com/office/drawing/2014/main" id="{440FCBCB-805E-4971-D014-2350C0FD3B5D}"/>
              </a:ext>
            </a:extLst>
          </p:cNvPr>
          <p:cNvSpPr txBox="1"/>
          <p:nvPr/>
        </p:nvSpPr>
        <p:spPr>
          <a:xfrm>
            <a:off x="355164" y="292570"/>
            <a:ext cx="10312400" cy="584775"/>
          </a:xfrm>
          <a:prstGeom prst="rect">
            <a:avLst/>
          </a:prstGeom>
          <a:noFill/>
        </p:spPr>
        <p:txBody>
          <a:bodyPr wrap="square" rtlCol="0">
            <a:spAutoFit/>
          </a:bodyPr>
          <a:lstStyle/>
          <a:p>
            <a:pPr algn="ctr"/>
            <a:r>
              <a:rPr lang="fr-FR" sz="3200" b="1" dirty="0">
                <a:solidFill>
                  <a:srgbClr val="0070C0"/>
                </a:solidFill>
              </a:rPr>
              <a:t>ACCES AUX SOINS NON-PROGRAMMES </a:t>
            </a:r>
          </a:p>
        </p:txBody>
      </p:sp>
      <p:sp>
        <p:nvSpPr>
          <p:cNvPr id="7" name="Rectangle : avec coin rogné 6">
            <a:extLst>
              <a:ext uri="{FF2B5EF4-FFF2-40B4-BE49-F238E27FC236}">
                <a16:creationId xmlns:a16="http://schemas.microsoft.com/office/drawing/2014/main" id="{F6C51C84-D8BB-5B62-63B3-C946F6D093AB}"/>
              </a:ext>
            </a:extLst>
          </p:cNvPr>
          <p:cNvSpPr/>
          <p:nvPr/>
        </p:nvSpPr>
        <p:spPr>
          <a:xfrm>
            <a:off x="115793" y="937149"/>
            <a:ext cx="4856480" cy="2874759"/>
          </a:xfrm>
          <a:prstGeom prst="snip1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B0681456-D07C-962A-589A-519C14589A45}"/>
              </a:ext>
            </a:extLst>
          </p:cNvPr>
          <p:cNvSpPr txBox="1"/>
          <p:nvPr/>
        </p:nvSpPr>
        <p:spPr>
          <a:xfrm>
            <a:off x="23481" y="1496165"/>
            <a:ext cx="4629722" cy="2277547"/>
          </a:xfrm>
          <a:prstGeom prst="rect">
            <a:avLst/>
          </a:prstGeom>
          <a:noFill/>
        </p:spPr>
        <p:txBody>
          <a:bodyPr wrap="square" rtlCol="0">
            <a:spAutoFit/>
          </a:bodyPr>
          <a:lstStyle/>
          <a:p>
            <a:pPr marL="285750" indent="-285750">
              <a:buFont typeface="Wingdings" panose="05000000000000000000" pitchFamily="2" charset="2"/>
              <a:buChar char="ü"/>
            </a:pPr>
            <a:r>
              <a:rPr lang="fr-FR" b="1" dirty="0"/>
              <a:t>Incitation à s’inscrire au SAS : </a:t>
            </a:r>
            <a:r>
              <a:rPr lang="fr-FR" b="1" dirty="0">
                <a:solidFill>
                  <a:schemeClr val="accent2"/>
                </a:solidFill>
              </a:rPr>
              <a:t>1000€</a:t>
            </a:r>
            <a:r>
              <a:rPr lang="fr-FR" b="1" dirty="0"/>
              <a:t> (suppression notion de 2h)</a:t>
            </a:r>
            <a:br>
              <a:rPr lang="fr-FR" b="1" dirty="0"/>
            </a:br>
            <a:endParaRPr lang="fr-FR" b="1" dirty="0"/>
          </a:p>
          <a:p>
            <a:pPr marL="285750" indent="-285750">
              <a:buFont typeface="Wingdings" panose="05000000000000000000" pitchFamily="2" charset="2"/>
              <a:buChar char="ü"/>
            </a:pPr>
            <a:r>
              <a:rPr lang="fr-FR" b="1" dirty="0"/>
              <a:t>Majoration pour prise en charge du patient entre 19h et 21h sur demande de la régulation SAS en sus de la cotation SP ou MRT : </a:t>
            </a:r>
            <a:r>
              <a:rPr lang="fr-FR" b="1" dirty="0">
                <a:solidFill>
                  <a:schemeClr val="accent2"/>
                </a:solidFill>
              </a:rPr>
              <a:t>SHE 5€</a:t>
            </a:r>
            <a:endParaRPr lang="fr-FR" dirty="0">
              <a:solidFill>
                <a:schemeClr val="accent2"/>
              </a:solidFill>
            </a:endParaRPr>
          </a:p>
          <a:p>
            <a:pPr marL="285750" indent="-285750">
              <a:buFont typeface="Wingdings" panose="05000000000000000000" pitchFamily="2" charset="2"/>
              <a:buChar char="ü"/>
            </a:pPr>
            <a:endParaRPr lang="fr-FR" sz="1600" dirty="0"/>
          </a:p>
        </p:txBody>
      </p:sp>
      <p:sp>
        <p:nvSpPr>
          <p:cNvPr id="10" name="ZoneTexte 9">
            <a:extLst>
              <a:ext uri="{FF2B5EF4-FFF2-40B4-BE49-F238E27FC236}">
                <a16:creationId xmlns:a16="http://schemas.microsoft.com/office/drawing/2014/main" id="{36A6D096-836E-0960-6ED7-20B9E214B403}"/>
              </a:ext>
            </a:extLst>
          </p:cNvPr>
          <p:cNvSpPr txBox="1"/>
          <p:nvPr/>
        </p:nvSpPr>
        <p:spPr>
          <a:xfrm>
            <a:off x="618765" y="1037100"/>
            <a:ext cx="3143744" cy="400110"/>
          </a:xfrm>
          <a:prstGeom prst="rect">
            <a:avLst/>
          </a:prstGeom>
          <a:noFill/>
        </p:spPr>
        <p:txBody>
          <a:bodyPr wrap="square" rtlCol="0">
            <a:spAutoFit/>
          </a:bodyPr>
          <a:lstStyle/>
          <a:p>
            <a:pPr algn="ctr"/>
            <a:r>
              <a:rPr lang="fr-FR" sz="2000" b="1" u="sng" dirty="0"/>
              <a:t>SNP régulés </a:t>
            </a:r>
          </a:p>
        </p:txBody>
      </p:sp>
      <p:sp>
        <p:nvSpPr>
          <p:cNvPr id="2" name="Rectangle : avec coin rogné 1">
            <a:extLst>
              <a:ext uri="{FF2B5EF4-FFF2-40B4-BE49-F238E27FC236}">
                <a16:creationId xmlns:a16="http://schemas.microsoft.com/office/drawing/2014/main" id="{6B709F0E-3AF0-F9B9-0C3D-DD82DF995D95}"/>
              </a:ext>
            </a:extLst>
          </p:cNvPr>
          <p:cNvSpPr/>
          <p:nvPr/>
        </p:nvSpPr>
        <p:spPr>
          <a:xfrm>
            <a:off x="153971" y="4118142"/>
            <a:ext cx="4856480" cy="2554545"/>
          </a:xfrm>
          <a:prstGeom prst="snip1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326C5158-45EE-D415-B704-A8BE40BCF73A}"/>
              </a:ext>
            </a:extLst>
          </p:cNvPr>
          <p:cNvSpPr txBox="1"/>
          <p:nvPr/>
        </p:nvSpPr>
        <p:spPr>
          <a:xfrm>
            <a:off x="262097" y="4272094"/>
            <a:ext cx="4563872" cy="2308324"/>
          </a:xfrm>
          <a:prstGeom prst="rect">
            <a:avLst/>
          </a:prstGeom>
          <a:noFill/>
        </p:spPr>
        <p:txBody>
          <a:bodyPr wrap="square" rtlCol="0">
            <a:spAutoFit/>
          </a:bodyPr>
          <a:lstStyle/>
          <a:p>
            <a:r>
              <a:rPr lang="fr-FR" b="1" dirty="0"/>
              <a:t>Revalorisation des visites (1</a:t>
            </a:r>
            <a:r>
              <a:rPr lang="fr-FR" b="1" baseline="30000" dirty="0"/>
              <a:t>er</a:t>
            </a:r>
            <a:r>
              <a:rPr lang="fr-FR" b="1" dirty="0"/>
              <a:t> janvier 26)</a:t>
            </a:r>
            <a:endParaRPr lang="fr-FR" b="1" u="sng" dirty="0"/>
          </a:p>
          <a:p>
            <a:pPr marL="285750" indent="-285750">
              <a:buFont typeface="Wingdings" panose="05000000000000000000" pitchFamily="2" charset="2"/>
              <a:buChar char="ü"/>
            </a:pPr>
            <a:r>
              <a:rPr lang="fr-FR" b="1" dirty="0"/>
              <a:t>Majoration </a:t>
            </a:r>
            <a:r>
              <a:rPr lang="fr-FR" b="1" dirty="0">
                <a:solidFill>
                  <a:schemeClr val="accent2"/>
                </a:solidFill>
              </a:rPr>
              <a:t>MVR de 10 € </a:t>
            </a:r>
            <a:r>
              <a:rPr lang="fr-FR" b="1" dirty="0"/>
              <a:t>en cas de visite à domicile avec un délai court </a:t>
            </a:r>
            <a:r>
              <a:rPr lang="fr-FR" dirty="0"/>
              <a:t>(&lt; 24h) après demande SAS </a:t>
            </a:r>
          </a:p>
          <a:p>
            <a:pPr marL="285750" indent="-285750">
              <a:buFont typeface="Wingdings" panose="05000000000000000000" pitchFamily="2" charset="2"/>
              <a:buChar char="ü"/>
            </a:pPr>
            <a:r>
              <a:rPr lang="fr-FR" b="1" dirty="0"/>
              <a:t>Majoration de 6,5 € sur toutes les visites </a:t>
            </a:r>
            <a:r>
              <a:rPr lang="fr-FR" dirty="0"/>
              <a:t>à tarif opposable pendant les horaires PDSA (visites régulées ou non régulées)</a:t>
            </a:r>
          </a:p>
        </p:txBody>
      </p:sp>
      <p:sp>
        <p:nvSpPr>
          <p:cNvPr id="12" name="Rectangle : avec coin rogné 11">
            <a:extLst>
              <a:ext uri="{FF2B5EF4-FFF2-40B4-BE49-F238E27FC236}">
                <a16:creationId xmlns:a16="http://schemas.microsoft.com/office/drawing/2014/main" id="{AC60F880-71EC-664B-8490-1F58E0ED11D4}"/>
              </a:ext>
            </a:extLst>
          </p:cNvPr>
          <p:cNvSpPr/>
          <p:nvPr/>
        </p:nvSpPr>
        <p:spPr>
          <a:xfrm>
            <a:off x="5445424" y="972351"/>
            <a:ext cx="6036422" cy="5786667"/>
          </a:xfrm>
          <a:prstGeom prst="snip1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AC0E760-3837-303D-516C-9232391FC4B3}"/>
              </a:ext>
            </a:extLst>
          </p:cNvPr>
          <p:cNvSpPr txBox="1"/>
          <p:nvPr/>
        </p:nvSpPr>
        <p:spPr>
          <a:xfrm>
            <a:off x="6336118" y="1093392"/>
            <a:ext cx="3143744" cy="400110"/>
          </a:xfrm>
          <a:prstGeom prst="rect">
            <a:avLst/>
          </a:prstGeom>
          <a:noFill/>
        </p:spPr>
        <p:txBody>
          <a:bodyPr wrap="square" rtlCol="0">
            <a:spAutoFit/>
          </a:bodyPr>
          <a:lstStyle/>
          <a:p>
            <a:r>
              <a:rPr lang="fr-FR" sz="2000" b="1" u="sng" dirty="0"/>
              <a:t>SNP non régulés </a:t>
            </a:r>
          </a:p>
        </p:txBody>
      </p:sp>
      <p:sp>
        <p:nvSpPr>
          <p:cNvPr id="14" name="ZoneTexte 13">
            <a:extLst>
              <a:ext uri="{FF2B5EF4-FFF2-40B4-BE49-F238E27FC236}">
                <a16:creationId xmlns:a16="http://schemas.microsoft.com/office/drawing/2014/main" id="{4ECAE129-F5F5-C264-9C74-F218FF9B177D}"/>
              </a:ext>
            </a:extLst>
          </p:cNvPr>
          <p:cNvSpPr txBox="1"/>
          <p:nvPr/>
        </p:nvSpPr>
        <p:spPr>
          <a:xfrm>
            <a:off x="5596750" y="1670587"/>
            <a:ext cx="5841593" cy="5016758"/>
          </a:xfrm>
          <a:prstGeom prst="rect">
            <a:avLst/>
          </a:prstGeom>
          <a:noFill/>
        </p:spPr>
        <p:txBody>
          <a:bodyPr wrap="square" rtlCol="0">
            <a:spAutoFit/>
          </a:bodyPr>
          <a:lstStyle/>
          <a:p>
            <a:pPr marL="285750" indent="-285750">
              <a:buFont typeface="Wingdings" panose="05000000000000000000" pitchFamily="2" charset="2"/>
              <a:buChar char="ü"/>
            </a:pPr>
            <a:r>
              <a:rPr lang="fr-FR" b="1" dirty="0"/>
              <a:t>Facturation des majorations MN, MM et F :  </a:t>
            </a:r>
            <a:r>
              <a:rPr lang="fr-FR" dirty="0"/>
              <a:t>Uniquement </a:t>
            </a:r>
            <a:r>
              <a:rPr lang="fr-FR" u="sng" dirty="0"/>
              <a:t>en cas d’urgence </a:t>
            </a:r>
            <a:br>
              <a:rPr lang="fr-FR" dirty="0"/>
            </a:br>
            <a:r>
              <a:rPr lang="fr-FR" dirty="0"/>
              <a:t>Non facturable en téléconsultation </a:t>
            </a:r>
          </a:p>
          <a:p>
            <a:endParaRPr lang="fr-FR" dirty="0"/>
          </a:p>
          <a:p>
            <a:r>
              <a:rPr lang="fr-FR" dirty="0"/>
              <a:t>Urgence : « pour une affection ou la suspicion d'une affection mettant en jeu la vie du patient ou l'intégrité de son organisme et entraînant la mobilisation rapide des ressources humaines et matérielles » (définition CCAM) </a:t>
            </a:r>
          </a:p>
          <a:p>
            <a:endParaRPr lang="fr-FR" dirty="0"/>
          </a:p>
          <a:p>
            <a:r>
              <a:rPr lang="fr-FR" b="1" dirty="0"/>
              <a:t>1</a:t>
            </a:r>
            <a:r>
              <a:rPr lang="fr-FR" b="1" baseline="30000" dirty="0"/>
              <a:t>er</a:t>
            </a:r>
            <a:r>
              <a:rPr lang="fr-FR" b="1" dirty="0"/>
              <a:t> janvier 2026</a:t>
            </a:r>
            <a:br>
              <a:rPr lang="fr-FR" dirty="0"/>
            </a:br>
            <a:r>
              <a:rPr lang="fr-FR" dirty="0"/>
              <a:t>- </a:t>
            </a:r>
            <a:r>
              <a:rPr lang="fr-FR" b="1" dirty="0">
                <a:solidFill>
                  <a:schemeClr val="accent2"/>
                </a:solidFill>
              </a:rPr>
              <a:t>MUT 5€</a:t>
            </a:r>
            <a:r>
              <a:rPr lang="fr-FR" dirty="0"/>
              <a:t> majo d’urgence du MT pour adressage vers le médecin correspondant </a:t>
            </a:r>
            <a:r>
              <a:rPr lang="fr-FR" b="1" dirty="0"/>
              <a:t>dans les 4 jours ouvrés</a:t>
            </a:r>
            <a:br>
              <a:rPr lang="fr-FR" dirty="0"/>
            </a:br>
            <a:r>
              <a:rPr lang="fr-FR" dirty="0"/>
              <a:t>- </a:t>
            </a:r>
            <a:r>
              <a:rPr lang="fr-FR" b="1" dirty="0">
                <a:solidFill>
                  <a:schemeClr val="accent2"/>
                </a:solidFill>
              </a:rPr>
              <a:t>MCU 15€ </a:t>
            </a:r>
            <a:r>
              <a:rPr lang="fr-FR" dirty="0"/>
              <a:t>majo d’urgence du médecin correspondant hors psy sollicité par le MT </a:t>
            </a:r>
            <a:r>
              <a:rPr lang="fr-FR" b="1" dirty="0"/>
              <a:t>dans les 4 jours ouvrés</a:t>
            </a:r>
            <a:br>
              <a:rPr lang="fr-FR" dirty="0"/>
            </a:br>
            <a:endParaRPr lang="fr-FR" dirty="0"/>
          </a:p>
          <a:p>
            <a:r>
              <a:rPr lang="fr-FR" sz="1600" b="1" i="1" dirty="0">
                <a:solidFill>
                  <a:srgbClr val="FF0000"/>
                </a:solidFill>
              </a:rPr>
              <a:t>Attention, contrôles prévus (vérification de l’appel après 19h, contrôle de l’urgence, respect des conditions dimanches: JF)</a:t>
            </a:r>
          </a:p>
          <a:p>
            <a:pPr marL="285750" indent="-285750">
              <a:buFont typeface="Wingdings" panose="05000000000000000000" pitchFamily="2" charset="2"/>
              <a:buChar char="ü"/>
            </a:pPr>
            <a:endParaRPr lang="fr-FR" dirty="0"/>
          </a:p>
        </p:txBody>
      </p:sp>
    </p:spTree>
    <p:extLst>
      <p:ext uri="{BB962C8B-B14F-4D97-AF65-F5344CB8AC3E}">
        <p14:creationId xmlns:p14="http://schemas.microsoft.com/office/powerpoint/2010/main" val="3051340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3" name="ZoneTexte 2">
            <a:extLst>
              <a:ext uri="{FF2B5EF4-FFF2-40B4-BE49-F238E27FC236}">
                <a16:creationId xmlns:a16="http://schemas.microsoft.com/office/drawing/2014/main" id="{440FCBCB-805E-4971-D014-2350C0FD3B5D}"/>
              </a:ext>
            </a:extLst>
          </p:cNvPr>
          <p:cNvSpPr txBox="1"/>
          <p:nvPr/>
        </p:nvSpPr>
        <p:spPr>
          <a:xfrm>
            <a:off x="355164" y="292570"/>
            <a:ext cx="10312400" cy="584775"/>
          </a:xfrm>
          <a:prstGeom prst="rect">
            <a:avLst/>
          </a:prstGeom>
          <a:noFill/>
        </p:spPr>
        <p:txBody>
          <a:bodyPr wrap="square" rtlCol="0">
            <a:spAutoFit/>
          </a:bodyPr>
          <a:lstStyle/>
          <a:p>
            <a:pPr algn="ctr"/>
            <a:r>
              <a:rPr lang="fr-FR" sz="3200" b="1" dirty="0">
                <a:solidFill>
                  <a:srgbClr val="0070C0"/>
                </a:solidFill>
              </a:rPr>
              <a:t>ACCES AUX SOINS NON-PROGRAMMES </a:t>
            </a:r>
          </a:p>
        </p:txBody>
      </p:sp>
      <p:sp>
        <p:nvSpPr>
          <p:cNvPr id="7" name="Rectangle : avec coin rogné 6">
            <a:extLst>
              <a:ext uri="{FF2B5EF4-FFF2-40B4-BE49-F238E27FC236}">
                <a16:creationId xmlns:a16="http://schemas.microsoft.com/office/drawing/2014/main" id="{F6C51C84-D8BB-5B62-63B3-C946F6D093AB}"/>
              </a:ext>
            </a:extLst>
          </p:cNvPr>
          <p:cNvSpPr/>
          <p:nvPr/>
        </p:nvSpPr>
        <p:spPr>
          <a:xfrm>
            <a:off x="115793" y="937149"/>
            <a:ext cx="5040998" cy="3330484"/>
          </a:xfrm>
          <a:prstGeom prst="snip1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FR" dirty="0"/>
          </a:p>
        </p:txBody>
      </p:sp>
      <p:sp>
        <p:nvSpPr>
          <p:cNvPr id="8" name="ZoneTexte 7">
            <a:extLst>
              <a:ext uri="{FF2B5EF4-FFF2-40B4-BE49-F238E27FC236}">
                <a16:creationId xmlns:a16="http://schemas.microsoft.com/office/drawing/2014/main" id="{B0681456-D07C-962A-589A-519C14589A45}"/>
              </a:ext>
            </a:extLst>
          </p:cNvPr>
          <p:cNvSpPr txBox="1"/>
          <p:nvPr/>
        </p:nvSpPr>
        <p:spPr>
          <a:xfrm>
            <a:off x="216907" y="1466692"/>
            <a:ext cx="4856479" cy="2769989"/>
          </a:xfrm>
          <a:prstGeom prst="rect">
            <a:avLst/>
          </a:prstGeom>
          <a:noFill/>
        </p:spPr>
        <p:txBody>
          <a:bodyPr wrap="square" rtlCol="0">
            <a:spAutoFit/>
          </a:bodyPr>
          <a:lstStyle/>
          <a:p>
            <a:r>
              <a:rPr lang="fr-FR" sz="1700" b="1" dirty="0"/>
              <a:t>Traitement de premier recours de cas nécessitant des actes techniques et la présence prolongée du médecin  </a:t>
            </a:r>
            <a:br>
              <a:rPr lang="fr-FR" sz="1700" dirty="0"/>
            </a:br>
            <a:r>
              <a:rPr lang="fr-FR" sz="1700" dirty="0"/>
              <a:t>Recentrer cet acte aux situations où l’intervention du médecin est suivie d’un passage aux urgences et/ou d’une hospitalisation </a:t>
            </a:r>
          </a:p>
          <a:p>
            <a:r>
              <a:rPr lang="fr-FR" b="1" dirty="0"/>
              <a:t>Validation en CPL du cadre dans lequel certaines organisations de soins ambulatoires peuvent être éligibles à cette cotation</a:t>
            </a:r>
          </a:p>
        </p:txBody>
      </p:sp>
      <p:sp>
        <p:nvSpPr>
          <p:cNvPr id="10" name="ZoneTexte 9">
            <a:extLst>
              <a:ext uri="{FF2B5EF4-FFF2-40B4-BE49-F238E27FC236}">
                <a16:creationId xmlns:a16="http://schemas.microsoft.com/office/drawing/2014/main" id="{36A6D096-836E-0960-6ED7-20B9E214B403}"/>
              </a:ext>
            </a:extLst>
          </p:cNvPr>
          <p:cNvSpPr txBox="1"/>
          <p:nvPr/>
        </p:nvSpPr>
        <p:spPr>
          <a:xfrm>
            <a:off x="355164" y="1031296"/>
            <a:ext cx="3686484" cy="646331"/>
          </a:xfrm>
          <a:prstGeom prst="rect">
            <a:avLst/>
          </a:prstGeom>
          <a:noFill/>
        </p:spPr>
        <p:txBody>
          <a:bodyPr wrap="square" rtlCol="0">
            <a:spAutoFit/>
          </a:bodyPr>
          <a:lstStyle/>
          <a:p>
            <a:pPr algn="ctr"/>
            <a:r>
              <a:rPr lang="fr-FR" b="1" u="sng" dirty="0"/>
              <a:t>Clarification de l’acte YYYY010</a:t>
            </a:r>
          </a:p>
          <a:p>
            <a:pPr algn="ctr"/>
            <a:endParaRPr lang="fr-FR" b="1" u="sng" dirty="0"/>
          </a:p>
        </p:txBody>
      </p:sp>
      <p:sp>
        <p:nvSpPr>
          <p:cNvPr id="12" name="Rectangle : avec coin rogné 11">
            <a:extLst>
              <a:ext uri="{FF2B5EF4-FFF2-40B4-BE49-F238E27FC236}">
                <a16:creationId xmlns:a16="http://schemas.microsoft.com/office/drawing/2014/main" id="{AC60F880-71EC-664B-8490-1F58E0ED11D4}"/>
              </a:ext>
            </a:extLst>
          </p:cNvPr>
          <p:cNvSpPr/>
          <p:nvPr/>
        </p:nvSpPr>
        <p:spPr>
          <a:xfrm>
            <a:off x="5445423" y="972351"/>
            <a:ext cx="6239757" cy="5786667"/>
          </a:xfrm>
          <a:prstGeom prst="snip1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AC0E760-3837-303D-516C-9232391FC4B3}"/>
              </a:ext>
            </a:extLst>
          </p:cNvPr>
          <p:cNvSpPr txBox="1"/>
          <p:nvPr/>
        </p:nvSpPr>
        <p:spPr>
          <a:xfrm>
            <a:off x="5786556" y="1031296"/>
            <a:ext cx="4676764" cy="646331"/>
          </a:xfrm>
          <a:prstGeom prst="rect">
            <a:avLst/>
          </a:prstGeom>
          <a:noFill/>
        </p:spPr>
        <p:txBody>
          <a:bodyPr wrap="square" rtlCol="0">
            <a:spAutoFit/>
          </a:bodyPr>
          <a:lstStyle/>
          <a:p>
            <a:pPr algn="ctr"/>
            <a:r>
              <a:rPr lang="fr-FR" b="1" dirty="0"/>
              <a:t>Harmoniser les rémunérations des médecins exerçant en services d’urgence</a:t>
            </a:r>
            <a:endParaRPr lang="fr-FR" b="1" u="sng" dirty="0"/>
          </a:p>
        </p:txBody>
      </p:sp>
      <p:sp>
        <p:nvSpPr>
          <p:cNvPr id="14" name="ZoneTexte 13">
            <a:extLst>
              <a:ext uri="{FF2B5EF4-FFF2-40B4-BE49-F238E27FC236}">
                <a16:creationId xmlns:a16="http://schemas.microsoft.com/office/drawing/2014/main" id="{4ECAE129-F5F5-C264-9C74-F218FF9B177D}"/>
              </a:ext>
            </a:extLst>
          </p:cNvPr>
          <p:cNvSpPr txBox="1"/>
          <p:nvPr/>
        </p:nvSpPr>
        <p:spPr>
          <a:xfrm>
            <a:off x="5483602" y="1670587"/>
            <a:ext cx="6105886" cy="4678204"/>
          </a:xfrm>
          <a:prstGeom prst="rect">
            <a:avLst/>
          </a:prstGeom>
          <a:noFill/>
        </p:spPr>
        <p:txBody>
          <a:bodyPr wrap="square" rtlCol="0">
            <a:spAutoFit/>
          </a:bodyPr>
          <a:lstStyle/>
          <a:p>
            <a:r>
              <a:rPr lang="fr-FR" dirty="0"/>
              <a:t>Depuis la réforme des urgences de 2022 : disparité des actes facturés selon que le passage est suivi d’hospitalisation (NGAP) ou non (forfaits définis par arrêtés) </a:t>
            </a:r>
            <a:r>
              <a:rPr lang="fr-FR" b="1" dirty="0"/>
              <a:t>Objectif de faire converger les 2 systèmes de rémunération et tenir compte des autres revalorisations conventionnelles </a:t>
            </a:r>
          </a:p>
          <a:p>
            <a:endParaRPr lang="fr-FR" dirty="0"/>
          </a:p>
          <a:p>
            <a:r>
              <a:rPr lang="fr-FR" sz="1600" dirty="0"/>
              <a:t>Patients CCMU 1 et 2 : consultation standard (revalorisation à 30 €) </a:t>
            </a:r>
          </a:p>
          <a:p>
            <a:r>
              <a:rPr lang="fr-FR" sz="1600" dirty="0"/>
              <a:t>Patients CCMU 3 : U03 (revalorisation à 40 €) </a:t>
            </a:r>
          </a:p>
          <a:p>
            <a:r>
              <a:rPr lang="fr-FR" sz="1600" dirty="0"/>
              <a:t>Patients CCMU 4 et 5 : U45 (revalorisation à 50 €) </a:t>
            </a:r>
          </a:p>
          <a:p>
            <a:br>
              <a:rPr lang="fr-FR" sz="1600" dirty="0"/>
            </a:br>
            <a:r>
              <a:rPr lang="fr-FR" b="1" dirty="0"/>
              <a:t>Création d’un supplément pour les arrivées via ambulance/SAMU pour les personnes âgées (&gt;75 ans, sur le modèle des forfaits définis par arrêté) : +20 € </a:t>
            </a:r>
          </a:p>
          <a:p>
            <a:endParaRPr lang="fr-FR" dirty="0"/>
          </a:p>
          <a:p>
            <a:r>
              <a:rPr lang="fr-FR" dirty="0"/>
              <a:t>GT conventionnel, avec le ministère de la santé (DGOS), sur les suites de cette réforme.</a:t>
            </a:r>
          </a:p>
        </p:txBody>
      </p:sp>
      <p:sp>
        <p:nvSpPr>
          <p:cNvPr id="5" name="Rectangle : avec coin rogné 4">
            <a:extLst>
              <a:ext uri="{FF2B5EF4-FFF2-40B4-BE49-F238E27FC236}">
                <a16:creationId xmlns:a16="http://schemas.microsoft.com/office/drawing/2014/main" id="{2DCBAAD6-D7FC-C43A-9646-01097318661E}"/>
              </a:ext>
            </a:extLst>
          </p:cNvPr>
          <p:cNvSpPr/>
          <p:nvPr/>
        </p:nvSpPr>
        <p:spPr>
          <a:xfrm>
            <a:off x="153971" y="4366122"/>
            <a:ext cx="4856480" cy="2339226"/>
          </a:xfrm>
          <a:prstGeom prst="snip1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71BF51AF-5C4B-B13F-F0C6-DEFCA5F593F5}"/>
              </a:ext>
            </a:extLst>
          </p:cNvPr>
          <p:cNvSpPr txBox="1"/>
          <p:nvPr/>
        </p:nvSpPr>
        <p:spPr>
          <a:xfrm>
            <a:off x="231585" y="4534042"/>
            <a:ext cx="4187491" cy="2585323"/>
          </a:xfrm>
          <a:prstGeom prst="rect">
            <a:avLst/>
          </a:prstGeom>
          <a:noFill/>
        </p:spPr>
        <p:txBody>
          <a:bodyPr wrap="square" rtlCol="0">
            <a:spAutoFit/>
          </a:bodyPr>
          <a:lstStyle/>
          <a:p>
            <a:r>
              <a:rPr lang="fr-FR" b="1" dirty="0"/>
              <a:t>PDSES</a:t>
            </a:r>
          </a:p>
          <a:p>
            <a:endParaRPr lang="fr-FR" dirty="0"/>
          </a:p>
          <a:p>
            <a:r>
              <a:rPr lang="fr-FR" dirty="0"/>
              <a:t>Revalorisation des gardes à compter du 1er janvier 2025 pour converger avec les praticiens hospitaliers et lancement des réflexions sur les astreintes – chantier ministère, non conventionnel. </a:t>
            </a:r>
          </a:p>
          <a:p>
            <a:endParaRPr lang="fr-FR" dirty="0"/>
          </a:p>
          <a:p>
            <a:endParaRPr lang="fr-FR" dirty="0"/>
          </a:p>
        </p:txBody>
      </p:sp>
    </p:spTree>
    <p:extLst>
      <p:ext uri="{BB962C8B-B14F-4D97-AF65-F5344CB8AC3E}">
        <p14:creationId xmlns:p14="http://schemas.microsoft.com/office/powerpoint/2010/main" val="376374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3" name="ZoneTexte 2">
            <a:extLst>
              <a:ext uri="{FF2B5EF4-FFF2-40B4-BE49-F238E27FC236}">
                <a16:creationId xmlns:a16="http://schemas.microsoft.com/office/drawing/2014/main" id="{440FCBCB-805E-4971-D014-2350C0FD3B5D}"/>
              </a:ext>
            </a:extLst>
          </p:cNvPr>
          <p:cNvSpPr txBox="1"/>
          <p:nvPr/>
        </p:nvSpPr>
        <p:spPr>
          <a:xfrm>
            <a:off x="355164" y="292570"/>
            <a:ext cx="10312400" cy="584775"/>
          </a:xfrm>
          <a:prstGeom prst="rect">
            <a:avLst/>
          </a:prstGeom>
          <a:noFill/>
        </p:spPr>
        <p:txBody>
          <a:bodyPr wrap="square" rtlCol="0">
            <a:spAutoFit/>
          </a:bodyPr>
          <a:lstStyle/>
          <a:p>
            <a:pPr algn="ctr"/>
            <a:r>
              <a:rPr lang="fr-FR" sz="3200" b="1" dirty="0">
                <a:solidFill>
                  <a:srgbClr val="0070C0"/>
                </a:solidFill>
              </a:rPr>
              <a:t>EQUIPES DE SOINS SPECIALISES (ESS)</a:t>
            </a:r>
          </a:p>
        </p:txBody>
      </p:sp>
      <p:sp>
        <p:nvSpPr>
          <p:cNvPr id="7" name="Rectangle : avec coin rogné 6">
            <a:extLst>
              <a:ext uri="{FF2B5EF4-FFF2-40B4-BE49-F238E27FC236}">
                <a16:creationId xmlns:a16="http://schemas.microsoft.com/office/drawing/2014/main" id="{F6C51C84-D8BB-5B62-63B3-C946F6D093AB}"/>
              </a:ext>
            </a:extLst>
          </p:cNvPr>
          <p:cNvSpPr/>
          <p:nvPr/>
        </p:nvSpPr>
        <p:spPr>
          <a:xfrm>
            <a:off x="158260" y="972352"/>
            <a:ext cx="6476456" cy="5786666"/>
          </a:xfrm>
          <a:prstGeom prst="snip1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p>
        </p:txBody>
      </p:sp>
      <p:sp>
        <p:nvSpPr>
          <p:cNvPr id="12" name="Rectangle : avec coin rogné 11">
            <a:extLst>
              <a:ext uri="{FF2B5EF4-FFF2-40B4-BE49-F238E27FC236}">
                <a16:creationId xmlns:a16="http://schemas.microsoft.com/office/drawing/2014/main" id="{AC60F880-71EC-664B-8490-1F58E0ED11D4}"/>
              </a:ext>
            </a:extLst>
          </p:cNvPr>
          <p:cNvSpPr/>
          <p:nvPr/>
        </p:nvSpPr>
        <p:spPr>
          <a:xfrm>
            <a:off x="6805082" y="972352"/>
            <a:ext cx="4676764" cy="3854830"/>
          </a:xfrm>
          <a:prstGeom prst="snip1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AC0E760-3837-303D-516C-9232391FC4B3}"/>
              </a:ext>
            </a:extLst>
          </p:cNvPr>
          <p:cNvSpPr txBox="1"/>
          <p:nvPr/>
        </p:nvSpPr>
        <p:spPr>
          <a:xfrm>
            <a:off x="7083174" y="1233315"/>
            <a:ext cx="3815198" cy="2585323"/>
          </a:xfrm>
          <a:prstGeom prst="rect">
            <a:avLst/>
          </a:prstGeom>
          <a:noFill/>
        </p:spPr>
        <p:txBody>
          <a:bodyPr wrap="square" rtlCol="0">
            <a:spAutoFit/>
          </a:bodyPr>
          <a:lstStyle/>
          <a:p>
            <a:r>
              <a:rPr lang="fr-FR" b="1" u="sng" dirty="0"/>
              <a:t>FINANCEMENT</a:t>
            </a:r>
          </a:p>
          <a:p>
            <a:endParaRPr lang="fr-FR" b="1" u="sng" dirty="0"/>
          </a:p>
          <a:p>
            <a:r>
              <a:rPr lang="fr-FR" b="1" dirty="0"/>
              <a:t>Amorçage : 80 000 € </a:t>
            </a:r>
            <a:r>
              <a:rPr lang="fr-FR" dirty="0"/>
              <a:t>à la réception de la lettre d’intention et signature d’un contrat ARS/CPAM/ESS </a:t>
            </a:r>
          </a:p>
          <a:p>
            <a:endParaRPr lang="fr-FR" dirty="0"/>
          </a:p>
          <a:p>
            <a:r>
              <a:rPr lang="fr-FR" b="1" dirty="0"/>
              <a:t>Dotation annuelle : entre 50 000 € et 100 000 € en fonction de la taille de l’ESS</a:t>
            </a:r>
            <a:r>
              <a:rPr lang="fr-FR" b="1" u="sng" dirty="0"/>
              <a:t> </a:t>
            </a:r>
          </a:p>
        </p:txBody>
      </p:sp>
      <p:sp>
        <p:nvSpPr>
          <p:cNvPr id="2" name="ZoneTexte 1">
            <a:extLst>
              <a:ext uri="{FF2B5EF4-FFF2-40B4-BE49-F238E27FC236}">
                <a16:creationId xmlns:a16="http://schemas.microsoft.com/office/drawing/2014/main" id="{DE0BE0B3-B3BA-911B-A70E-6C078AE1212C}"/>
              </a:ext>
            </a:extLst>
          </p:cNvPr>
          <p:cNvSpPr txBox="1"/>
          <p:nvPr/>
        </p:nvSpPr>
        <p:spPr>
          <a:xfrm>
            <a:off x="153971" y="1233315"/>
            <a:ext cx="6259228" cy="4801314"/>
          </a:xfrm>
          <a:prstGeom prst="rect">
            <a:avLst/>
          </a:prstGeom>
          <a:noFill/>
        </p:spPr>
        <p:txBody>
          <a:bodyPr wrap="square" rtlCol="0">
            <a:spAutoFit/>
          </a:bodyPr>
          <a:lstStyle/>
          <a:p>
            <a:pPr marL="285750" indent="-285750">
              <a:buFont typeface="Wingdings" panose="05000000000000000000" pitchFamily="2" charset="2"/>
              <a:buChar char="ü"/>
            </a:pPr>
            <a:r>
              <a:rPr lang="fr-FR" b="1" dirty="0"/>
              <a:t>Périmètre géographique : </a:t>
            </a:r>
            <a:r>
              <a:rPr lang="fr-FR" dirty="0"/>
              <a:t>couvrir un périmètre continu géographique, a minima, départemental (avec une cible régionale possible), non déjà couvert par une ESS de la même spécialité, sur lequel sont présents </a:t>
            </a:r>
            <a:r>
              <a:rPr lang="fr-FR" b="1" dirty="0"/>
              <a:t>au moins 10 médecins de la spécialité concernée </a:t>
            </a:r>
          </a:p>
          <a:p>
            <a:pPr marL="285750" indent="-285750">
              <a:buFont typeface="Wingdings" panose="05000000000000000000" pitchFamily="2" charset="2"/>
              <a:buChar char="ü"/>
            </a:pPr>
            <a:r>
              <a:rPr lang="fr-FR" dirty="0"/>
              <a:t>l’ESS doit réunir </a:t>
            </a:r>
            <a:r>
              <a:rPr lang="fr-FR" b="1" dirty="0"/>
              <a:t>au moins 10% des professionnels de la spécialité concernée </a:t>
            </a:r>
            <a:r>
              <a:rPr lang="fr-FR" dirty="0"/>
              <a:t>du territoire qu’elle couvre [exceptions possibles en raison de circonstances exceptionnelles] </a:t>
            </a:r>
            <a:br>
              <a:rPr lang="fr-FR" dirty="0"/>
            </a:br>
            <a:r>
              <a:rPr lang="fr-FR" dirty="0"/>
              <a:t>objectif à terme : 50 % des spécialistes de la spécialité </a:t>
            </a:r>
          </a:p>
          <a:p>
            <a:pPr marL="285750" indent="-285750">
              <a:buFont typeface="Wingdings" panose="05000000000000000000" pitchFamily="2" charset="2"/>
              <a:buChar char="ü"/>
            </a:pPr>
            <a:r>
              <a:rPr lang="fr-FR" b="1" dirty="0"/>
              <a:t>Périmètre médical : </a:t>
            </a:r>
            <a:r>
              <a:rPr lang="fr-FR" dirty="0"/>
              <a:t>l’ESS traite des problématiques liées à une spécialité médicale et non à une pathologie </a:t>
            </a:r>
          </a:p>
          <a:p>
            <a:pPr marL="285750" indent="-285750">
              <a:buFont typeface="Wingdings" panose="05000000000000000000" pitchFamily="2" charset="2"/>
              <a:buChar char="ü"/>
            </a:pPr>
            <a:r>
              <a:rPr lang="fr-FR" dirty="0"/>
              <a:t>Articulation avec les structures existantes : l’ESS collabore avec les CPTS, les autres ESS et les DAC de son territoire </a:t>
            </a:r>
          </a:p>
          <a:p>
            <a:pPr marL="285750" indent="-285750">
              <a:buFont typeface="Wingdings" panose="05000000000000000000" pitchFamily="2" charset="2"/>
              <a:buChar char="ü"/>
            </a:pPr>
            <a:r>
              <a:rPr lang="fr-FR" dirty="0"/>
              <a:t>Intégration des professionnels hospitaliers : l’ESS collabore avec les professionnels hospitaliers et formaliser ses liens avec les établissements de santé</a:t>
            </a:r>
          </a:p>
        </p:txBody>
      </p:sp>
    </p:spTree>
    <p:extLst>
      <p:ext uri="{BB962C8B-B14F-4D97-AF65-F5344CB8AC3E}">
        <p14:creationId xmlns:p14="http://schemas.microsoft.com/office/powerpoint/2010/main" val="1819225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09FCD32F-871B-9F08-5188-4EE9C7290358}"/>
              </a:ext>
            </a:extLst>
          </p:cNvPr>
          <p:cNvSpPr txBox="1"/>
          <p:nvPr/>
        </p:nvSpPr>
        <p:spPr>
          <a:xfrm>
            <a:off x="2432115" y="531772"/>
            <a:ext cx="6023728" cy="584775"/>
          </a:xfrm>
          <a:prstGeom prst="rect">
            <a:avLst/>
          </a:prstGeom>
          <a:noFill/>
        </p:spPr>
        <p:txBody>
          <a:bodyPr wrap="square" rtlCol="0">
            <a:spAutoFit/>
          </a:bodyPr>
          <a:lstStyle/>
          <a:p>
            <a:pPr algn="ctr"/>
            <a:r>
              <a:rPr lang="fr-FR" sz="3200" b="1" dirty="0">
                <a:solidFill>
                  <a:srgbClr val="0070C0"/>
                </a:solidFill>
              </a:rPr>
              <a:t>MONTAGNE, DROM ET CORSE</a:t>
            </a:r>
          </a:p>
        </p:txBody>
      </p:sp>
      <p:sp>
        <p:nvSpPr>
          <p:cNvPr id="3" name="ZoneTexte 2">
            <a:extLst>
              <a:ext uri="{FF2B5EF4-FFF2-40B4-BE49-F238E27FC236}">
                <a16:creationId xmlns:a16="http://schemas.microsoft.com/office/drawing/2014/main" id="{B9E77E5D-09AC-514D-59B7-330AA266D3E7}"/>
              </a:ext>
            </a:extLst>
          </p:cNvPr>
          <p:cNvSpPr txBox="1"/>
          <p:nvPr/>
        </p:nvSpPr>
        <p:spPr>
          <a:xfrm>
            <a:off x="610326" y="3176675"/>
            <a:ext cx="3464560" cy="584775"/>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sz="3200" b="1" dirty="0">
                <a:solidFill>
                  <a:srgbClr val="002060"/>
                </a:solidFill>
              </a:rPr>
              <a:t>Janvier 2026</a:t>
            </a:r>
          </a:p>
        </p:txBody>
      </p:sp>
      <p:sp>
        <p:nvSpPr>
          <p:cNvPr id="6" name="Rectangle : avec coins arrondis en diagonale 5">
            <a:extLst>
              <a:ext uri="{FF2B5EF4-FFF2-40B4-BE49-F238E27FC236}">
                <a16:creationId xmlns:a16="http://schemas.microsoft.com/office/drawing/2014/main" id="{A7EB6FFB-5004-FC5B-8685-5AF82D21C646}"/>
              </a:ext>
            </a:extLst>
          </p:cNvPr>
          <p:cNvSpPr/>
          <p:nvPr/>
        </p:nvSpPr>
        <p:spPr>
          <a:xfrm>
            <a:off x="4825623" y="1877384"/>
            <a:ext cx="6023728" cy="4049487"/>
          </a:xfrm>
          <a:prstGeom prst="round2Diag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13E125C7-B48E-3416-C0AB-99F3B228089E}"/>
              </a:ext>
            </a:extLst>
          </p:cNvPr>
          <p:cNvSpPr txBox="1"/>
          <p:nvPr/>
        </p:nvSpPr>
        <p:spPr>
          <a:xfrm>
            <a:off x="5278356" y="1877384"/>
            <a:ext cx="5118262" cy="3970318"/>
          </a:xfrm>
          <a:prstGeom prst="rect">
            <a:avLst/>
          </a:prstGeom>
          <a:noFill/>
        </p:spPr>
        <p:txBody>
          <a:bodyPr wrap="square" rtlCol="0">
            <a:spAutoFit/>
          </a:bodyPr>
          <a:lstStyle/>
          <a:p>
            <a:endParaRPr lang="fr-FR" b="1" dirty="0"/>
          </a:p>
          <a:p>
            <a:pPr marL="285750" indent="-285750">
              <a:buFont typeface="Wingdings" panose="05000000000000000000" pitchFamily="2" charset="2"/>
              <a:buChar char="ü"/>
            </a:pPr>
            <a:r>
              <a:rPr lang="fr-FR" b="1" dirty="0"/>
              <a:t>MONTAGNE (au sens Loi Montagne) : </a:t>
            </a:r>
            <a:r>
              <a:rPr lang="fr-FR" dirty="0"/>
              <a:t>majoration de déplacement MDM valorisée à 15€</a:t>
            </a:r>
            <a:br>
              <a:rPr lang="fr-FR" dirty="0"/>
            </a:br>
            <a:r>
              <a:rPr lang="fr-FR" dirty="0"/>
              <a:t>Revalorisation à 1€ des IK </a:t>
            </a:r>
          </a:p>
          <a:p>
            <a:endParaRPr lang="fr-FR" b="1" dirty="0"/>
          </a:p>
          <a:p>
            <a:pPr marL="285750" indent="-285750">
              <a:buFont typeface="Wingdings" panose="05000000000000000000" pitchFamily="2" charset="2"/>
              <a:buChar char="ü"/>
            </a:pPr>
            <a:r>
              <a:rPr lang="fr-FR" b="1" dirty="0"/>
              <a:t>DROM </a:t>
            </a:r>
            <a:br>
              <a:rPr lang="fr-FR" b="1" dirty="0"/>
            </a:br>
            <a:r>
              <a:rPr lang="fr-FR" dirty="0"/>
              <a:t>Revalorisation des IK</a:t>
            </a:r>
            <a:br>
              <a:rPr lang="fr-FR" dirty="0"/>
            </a:br>
            <a:r>
              <a:rPr lang="fr-FR" dirty="0"/>
              <a:t>CCAM majoré à 4% (au lieu de 3%)</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b="1" dirty="0"/>
              <a:t>CORSE devient « Ile Montagne »</a:t>
            </a:r>
          </a:p>
          <a:p>
            <a:r>
              <a:rPr lang="fr-FR" dirty="0"/>
              <a:t>Les visites à titre dérogatoire bénéficient des dispositions applicables aux communes relevant la Loi Montagne au 1</a:t>
            </a:r>
            <a:r>
              <a:rPr lang="fr-FR" baseline="30000" dirty="0"/>
              <a:t>er</a:t>
            </a:r>
            <a:r>
              <a:rPr lang="fr-FR" dirty="0"/>
              <a:t> janvier 2016</a:t>
            </a:r>
          </a:p>
        </p:txBody>
      </p:sp>
    </p:spTree>
    <p:extLst>
      <p:ext uri="{BB962C8B-B14F-4D97-AF65-F5344CB8AC3E}">
        <p14:creationId xmlns:p14="http://schemas.microsoft.com/office/powerpoint/2010/main" val="319097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E8B2002E-A593-0881-D224-402699F5AEBF}"/>
              </a:ext>
            </a:extLst>
          </p:cNvPr>
          <p:cNvSpPr txBox="1"/>
          <p:nvPr/>
        </p:nvSpPr>
        <p:spPr>
          <a:xfrm>
            <a:off x="2649019" y="470819"/>
            <a:ext cx="6893959" cy="523220"/>
          </a:xfrm>
          <a:prstGeom prst="rect">
            <a:avLst/>
          </a:prstGeom>
          <a:noFill/>
        </p:spPr>
        <p:txBody>
          <a:bodyPr wrap="square" rtlCol="0">
            <a:spAutoFit/>
          </a:bodyPr>
          <a:lstStyle/>
          <a:p>
            <a:pPr algn="ctr"/>
            <a:r>
              <a:rPr lang="fr-FR" sz="2800" b="1" dirty="0">
                <a:solidFill>
                  <a:srgbClr val="0070C0"/>
                </a:solidFill>
              </a:rPr>
              <a:t>TELEMEDECINE</a:t>
            </a:r>
          </a:p>
        </p:txBody>
      </p:sp>
      <p:sp>
        <p:nvSpPr>
          <p:cNvPr id="3" name="ZoneTexte 2">
            <a:extLst>
              <a:ext uri="{FF2B5EF4-FFF2-40B4-BE49-F238E27FC236}">
                <a16:creationId xmlns:a16="http://schemas.microsoft.com/office/drawing/2014/main" id="{74FCBF9B-4548-8864-A44D-BC45E8884B5E}"/>
              </a:ext>
            </a:extLst>
          </p:cNvPr>
          <p:cNvSpPr txBox="1"/>
          <p:nvPr/>
        </p:nvSpPr>
        <p:spPr>
          <a:xfrm>
            <a:off x="827687" y="1306995"/>
            <a:ext cx="10536625" cy="4093428"/>
          </a:xfrm>
          <a:prstGeom prst="rect">
            <a:avLst/>
          </a:prstGeom>
          <a:noFill/>
          <a:ln>
            <a:solidFill>
              <a:srgbClr val="0070C0"/>
            </a:solidFill>
          </a:ln>
        </p:spPr>
        <p:txBody>
          <a:bodyPr wrap="square" rtlCol="0">
            <a:spAutoFit/>
          </a:bodyPr>
          <a:lstStyle/>
          <a:p>
            <a:r>
              <a:rPr lang="fr-FR" sz="2000" b="1" dirty="0">
                <a:solidFill>
                  <a:schemeClr val="accent2"/>
                </a:solidFill>
              </a:rPr>
              <a:t>TELECONSULTATION</a:t>
            </a:r>
          </a:p>
          <a:p>
            <a:endParaRPr lang="fr-FR" sz="2000" dirty="0"/>
          </a:p>
          <a:p>
            <a:r>
              <a:rPr lang="fr-FR" sz="2000" b="1" dirty="0"/>
              <a:t>Seuil de 20% (40% pour les psychiatres)</a:t>
            </a:r>
          </a:p>
          <a:p>
            <a:r>
              <a:rPr lang="fr-FR" sz="2000" dirty="0"/>
              <a:t>Hors patientèle MT et téléexpertises</a:t>
            </a:r>
          </a:p>
          <a:p>
            <a:endParaRPr lang="fr-FR" sz="2000" dirty="0"/>
          </a:p>
          <a:p>
            <a:r>
              <a:rPr lang="fr-FR" sz="2000" b="1" dirty="0">
                <a:solidFill>
                  <a:schemeClr val="accent2"/>
                </a:solidFill>
              </a:rPr>
              <a:t>TELEEXPERTISE</a:t>
            </a:r>
          </a:p>
          <a:p>
            <a:endParaRPr lang="fr-FR" sz="2000" dirty="0"/>
          </a:p>
          <a:p>
            <a:r>
              <a:rPr lang="fr-FR" sz="2000" b="1" dirty="0"/>
              <a:t>23 € pour les médecins requis au 1</a:t>
            </a:r>
            <a:r>
              <a:rPr lang="fr-FR" sz="2000" b="1" baseline="30000" dirty="0"/>
              <a:t>er</a:t>
            </a:r>
            <a:r>
              <a:rPr lang="fr-FR" sz="2000" b="1" dirty="0"/>
              <a:t> janvier 2026</a:t>
            </a:r>
          </a:p>
          <a:p>
            <a:endParaRPr lang="fr-FR" sz="2000" dirty="0"/>
          </a:p>
          <a:p>
            <a:r>
              <a:rPr lang="fr-FR" sz="2000" b="0" i="0" u="none" strike="noStrike" baseline="0" dirty="0">
                <a:latin typeface="Telegraf"/>
              </a:rPr>
              <a:t>N’entrent pas dans le champ de l’encadrement de l’activité réalisée à distance, les téléconsultations du médecin traitant auprès de sa patientèle médecin traitant, ni les téléexpertises.</a:t>
            </a:r>
          </a:p>
          <a:p>
            <a:endParaRPr lang="fr-FR" sz="2000" dirty="0">
              <a:latin typeface="Telegraf"/>
            </a:endParaRPr>
          </a:p>
          <a:p>
            <a:r>
              <a:rPr lang="fr-FR" sz="2000" b="0" i="0" u="none" strike="noStrike" baseline="0" dirty="0">
                <a:latin typeface="Telegraf"/>
              </a:rPr>
              <a:t>Pour rappel, 10€ pour le requérant </a:t>
            </a:r>
            <a:endParaRPr lang="fr-FR" sz="2000" dirty="0"/>
          </a:p>
        </p:txBody>
      </p:sp>
    </p:spTree>
    <p:extLst>
      <p:ext uri="{BB962C8B-B14F-4D97-AF65-F5344CB8AC3E}">
        <p14:creationId xmlns:p14="http://schemas.microsoft.com/office/powerpoint/2010/main" val="198541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688834" y="5924913"/>
            <a:ext cx="1071104" cy="933087"/>
          </a:xfrm>
          <a:prstGeom prst="rect">
            <a:avLst/>
          </a:prstGeom>
        </p:spPr>
      </p:pic>
      <p:sp>
        <p:nvSpPr>
          <p:cNvPr id="6" name="ZoneTexte 5">
            <a:extLst>
              <a:ext uri="{FF2B5EF4-FFF2-40B4-BE49-F238E27FC236}">
                <a16:creationId xmlns:a16="http://schemas.microsoft.com/office/drawing/2014/main" id="{52C3808E-DA9E-9936-20F6-AC7790BC28EB}"/>
              </a:ext>
            </a:extLst>
          </p:cNvPr>
          <p:cNvSpPr txBox="1"/>
          <p:nvPr/>
        </p:nvSpPr>
        <p:spPr>
          <a:xfrm>
            <a:off x="153971" y="792828"/>
            <a:ext cx="11332903" cy="5570756"/>
          </a:xfrm>
          <a:prstGeom prst="rect">
            <a:avLst/>
          </a:prstGeom>
          <a:noFill/>
        </p:spPr>
        <p:txBody>
          <a:bodyPr wrap="square" rtlCol="0">
            <a:spAutoFit/>
          </a:bodyPr>
          <a:lstStyle/>
          <a:p>
            <a:pPr marL="342900" indent="-342900">
              <a:buFont typeface="Wingdings" panose="05000000000000000000" pitchFamily="2" charset="2"/>
              <a:buChar char="ü"/>
            </a:pPr>
            <a:r>
              <a:rPr lang="fr-FR" sz="2000" b="1" dirty="0"/>
              <a:t>Augmentation de la valeur du point de travail de 3 ct d’€ en 2 étapes : (janvier 25 et juillet 25)</a:t>
            </a:r>
            <a:br>
              <a:rPr lang="fr-FR" sz="2000" b="1" dirty="0"/>
            </a:br>
            <a:endParaRPr lang="fr-FR" sz="2000" b="1" dirty="0"/>
          </a:p>
          <a:p>
            <a:pPr marL="342900" indent="-342900">
              <a:buFont typeface="Wingdings" panose="05000000000000000000" pitchFamily="2" charset="2"/>
              <a:buChar char="ü"/>
            </a:pPr>
            <a:r>
              <a:rPr lang="fr-FR" sz="2000" b="1" dirty="0"/>
              <a:t>Revalorisation du Forfait Sécurité Dermatologie FSD à 45 €</a:t>
            </a:r>
            <a:br>
              <a:rPr lang="fr-FR" sz="2000" b="1" dirty="0"/>
            </a:br>
            <a:endParaRPr lang="fr-FR" sz="2000" b="1" dirty="0"/>
          </a:p>
          <a:p>
            <a:pPr marL="342900" indent="-342900">
              <a:buFont typeface="Wingdings" panose="05000000000000000000" pitchFamily="2" charset="2"/>
              <a:buChar char="ü"/>
            </a:pPr>
            <a:r>
              <a:rPr lang="fr-FR" sz="2000" b="1" dirty="0"/>
              <a:t>Refonte de la CCAM</a:t>
            </a:r>
          </a:p>
          <a:p>
            <a:endParaRPr lang="fr-FR" b="1" dirty="0"/>
          </a:p>
          <a:p>
            <a:r>
              <a:rPr lang="fr-FR" dirty="0"/>
              <a:t>Expérimentation d’une procédure construite pour la chirurgie de l’endométriose : </a:t>
            </a:r>
            <a:r>
              <a:rPr lang="fr-FR" b="1" dirty="0"/>
              <a:t>cumul d’actes CCAM entre eux sur une liste fermée. </a:t>
            </a:r>
            <a:r>
              <a:rPr lang="fr-FR" dirty="0"/>
              <a:t>L’association de trois actes au plus, y compris gestes complémentaires, peut être tarifé. L'acte dont le tarif, hors modificateurs, est le plus élevé est tarifé à taux plein, le deuxième est tarifé à 75% de sa valeur et le troisième à 50 % de sa valeur</a:t>
            </a:r>
          </a:p>
          <a:p>
            <a:r>
              <a:rPr lang="fr-FR" dirty="0"/>
              <a:t> </a:t>
            </a:r>
          </a:p>
          <a:p>
            <a:r>
              <a:rPr lang="fr-FR" b="1" dirty="0"/>
              <a:t>Les modificateurs : </a:t>
            </a:r>
            <a:r>
              <a:rPr lang="fr-FR" dirty="0"/>
              <a:t>proposition d’introduire un modificateur pour la pédiatrie sur certains actes de chirurgie, pour l’obésité morbide (classe III de l’OMS) et pour la </a:t>
            </a:r>
            <a:r>
              <a:rPr lang="fr-FR" dirty="0" err="1"/>
              <a:t>ré-intervention</a:t>
            </a:r>
            <a:r>
              <a:rPr lang="fr-FR" dirty="0"/>
              <a:t> chirurgicale sur un même site opératoire ou post-radiothérapie sur une liste définie d’actes CCAM.</a:t>
            </a:r>
          </a:p>
          <a:p>
            <a:endParaRPr lang="fr-FR" dirty="0"/>
          </a:p>
          <a:p>
            <a:r>
              <a:rPr lang="fr-FR" dirty="0"/>
              <a:t>Réduction à 10 jours de la période post-interventionnelle définie aujourd’hui à 15 jours </a:t>
            </a:r>
          </a:p>
          <a:p>
            <a:endParaRPr lang="fr-FR" dirty="0"/>
          </a:p>
          <a:p>
            <a:r>
              <a:rPr lang="fr-FR" sz="2000" b="1" dirty="0"/>
              <a:t>Une provision est d’ores et déjà prévue de 240 millions d’euros supplémentaires afin de faciliter la mise en œuvre de la future CCAM sur les tarifs</a:t>
            </a:r>
          </a:p>
        </p:txBody>
      </p:sp>
      <p:sp>
        <p:nvSpPr>
          <p:cNvPr id="3" name="ZoneTexte 2">
            <a:extLst>
              <a:ext uri="{FF2B5EF4-FFF2-40B4-BE49-F238E27FC236}">
                <a16:creationId xmlns:a16="http://schemas.microsoft.com/office/drawing/2014/main" id="{069BBB96-663B-608A-01C1-AFB7D4B96C02}"/>
              </a:ext>
            </a:extLst>
          </p:cNvPr>
          <p:cNvSpPr txBox="1"/>
          <p:nvPr/>
        </p:nvSpPr>
        <p:spPr>
          <a:xfrm>
            <a:off x="1423416" y="224359"/>
            <a:ext cx="9345168" cy="523220"/>
          </a:xfrm>
          <a:prstGeom prst="rect">
            <a:avLst/>
          </a:prstGeom>
          <a:noFill/>
        </p:spPr>
        <p:txBody>
          <a:bodyPr wrap="square" rtlCol="0">
            <a:spAutoFit/>
          </a:bodyPr>
          <a:lstStyle/>
          <a:p>
            <a:pPr algn="ctr"/>
            <a:r>
              <a:rPr lang="fr-FR" sz="2800" b="1" dirty="0">
                <a:solidFill>
                  <a:srgbClr val="0070C0"/>
                </a:solidFill>
              </a:rPr>
              <a:t>REVALORISATION ET REFONTE DE LA CCAM </a:t>
            </a:r>
          </a:p>
        </p:txBody>
      </p:sp>
    </p:spTree>
    <p:extLst>
      <p:ext uri="{BB962C8B-B14F-4D97-AF65-F5344CB8AC3E}">
        <p14:creationId xmlns:p14="http://schemas.microsoft.com/office/powerpoint/2010/main" val="2279176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300611" y="245310"/>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1463040" y="200582"/>
            <a:ext cx="8727440" cy="1200329"/>
          </a:xfrm>
          <a:prstGeom prst="rect">
            <a:avLst/>
          </a:prstGeom>
          <a:noFill/>
        </p:spPr>
        <p:txBody>
          <a:bodyPr wrap="square" rtlCol="0">
            <a:spAutoFit/>
          </a:bodyPr>
          <a:lstStyle/>
          <a:p>
            <a:pPr algn="ctr"/>
            <a:r>
              <a:rPr lang="fr-FR" sz="2400" b="1" dirty="0">
                <a:solidFill>
                  <a:srgbClr val="0070C0"/>
                </a:solidFill>
              </a:rPr>
              <a:t>NOUVELLES DEROGATION SUR LE CUMUL</a:t>
            </a:r>
          </a:p>
          <a:p>
            <a:pPr algn="ctr"/>
            <a:r>
              <a:rPr lang="fr-FR" sz="2400" b="1" dirty="0">
                <a:solidFill>
                  <a:srgbClr val="0070C0"/>
                </a:solidFill>
              </a:rPr>
              <a:t>CONSULTATIONS + ACTES CCAM A TAUX PLEIN</a:t>
            </a:r>
            <a:br>
              <a:rPr lang="fr-FR" sz="2400" b="1" dirty="0">
                <a:solidFill>
                  <a:srgbClr val="0070C0"/>
                </a:solidFill>
              </a:rPr>
            </a:br>
            <a:r>
              <a:rPr lang="fr-FR" sz="2400" b="1" dirty="0">
                <a:solidFill>
                  <a:srgbClr val="0070C0"/>
                </a:solidFill>
              </a:rPr>
              <a:t>AU 1</a:t>
            </a:r>
            <a:r>
              <a:rPr lang="fr-FR" sz="2400" b="1" baseline="30000" dirty="0">
                <a:solidFill>
                  <a:srgbClr val="0070C0"/>
                </a:solidFill>
              </a:rPr>
              <a:t>er</a:t>
            </a:r>
            <a:r>
              <a:rPr lang="fr-FR" sz="2400" b="1" dirty="0">
                <a:solidFill>
                  <a:srgbClr val="0070C0"/>
                </a:solidFill>
              </a:rPr>
              <a:t> JANVIER 2026</a:t>
            </a:r>
          </a:p>
        </p:txBody>
      </p:sp>
      <p:pic>
        <p:nvPicPr>
          <p:cNvPr id="10" name="Image 9">
            <a:extLst>
              <a:ext uri="{FF2B5EF4-FFF2-40B4-BE49-F238E27FC236}">
                <a16:creationId xmlns:a16="http://schemas.microsoft.com/office/drawing/2014/main" id="{FF71F525-466E-3043-16BA-7AD12CA37C07}"/>
              </a:ext>
            </a:extLst>
          </p:cNvPr>
          <p:cNvPicPr>
            <a:picLocks noChangeAspect="1"/>
          </p:cNvPicPr>
          <p:nvPr/>
        </p:nvPicPr>
        <p:blipFill>
          <a:blip r:embed="rId3"/>
          <a:stretch>
            <a:fillRect/>
          </a:stretch>
        </p:blipFill>
        <p:spPr>
          <a:xfrm>
            <a:off x="249084" y="1984681"/>
            <a:ext cx="11510854" cy="4562941"/>
          </a:xfrm>
          <a:prstGeom prst="rect">
            <a:avLst/>
          </a:prstGeom>
        </p:spPr>
      </p:pic>
    </p:spTree>
    <p:extLst>
      <p:ext uri="{BB962C8B-B14F-4D97-AF65-F5344CB8AC3E}">
        <p14:creationId xmlns:p14="http://schemas.microsoft.com/office/powerpoint/2010/main" val="3319708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E8B2002E-A593-0881-D224-402699F5AEBF}"/>
              </a:ext>
            </a:extLst>
          </p:cNvPr>
          <p:cNvSpPr txBox="1"/>
          <p:nvPr/>
        </p:nvSpPr>
        <p:spPr>
          <a:xfrm>
            <a:off x="2072568" y="426011"/>
            <a:ext cx="6893959" cy="584775"/>
          </a:xfrm>
          <a:prstGeom prst="rect">
            <a:avLst/>
          </a:prstGeom>
          <a:noFill/>
        </p:spPr>
        <p:txBody>
          <a:bodyPr wrap="square" rtlCol="0">
            <a:spAutoFit/>
          </a:bodyPr>
          <a:lstStyle/>
          <a:p>
            <a:pPr algn="ctr"/>
            <a:r>
              <a:rPr lang="fr-FR" sz="3200" b="1" dirty="0">
                <a:solidFill>
                  <a:srgbClr val="0070C0"/>
                </a:solidFill>
              </a:rPr>
              <a:t>OPTAM et OPTAM -CO</a:t>
            </a:r>
          </a:p>
        </p:txBody>
      </p:sp>
      <p:sp>
        <p:nvSpPr>
          <p:cNvPr id="3" name="ZoneTexte 2">
            <a:extLst>
              <a:ext uri="{FF2B5EF4-FFF2-40B4-BE49-F238E27FC236}">
                <a16:creationId xmlns:a16="http://schemas.microsoft.com/office/drawing/2014/main" id="{74FCBF9B-4548-8864-A44D-BC45E8884B5E}"/>
              </a:ext>
            </a:extLst>
          </p:cNvPr>
          <p:cNvSpPr txBox="1"/>
          <p:nvPr/>
        </p:nvSpPr>
        <p:spPr>
          <a:xfrm>
            <a:off x="585647" y="1622403"/>
            <a:ext cx="10536625" cy="3693319"/>
          </a:xfrm>
          <a:prstGeom prst="rect">
            <a:avLst/>
          </a:prstGeom>
          <a:solidFill>
            <a:schemeClr val="bg1"/>
          </a:solidFill>
          <a:ln w="19050">
            <a:solidFill>
              <a:srgbClr val="0070C0"/>
            </a:solidFill>
          </a:ln>
        </p:spPr>
        <p:txBody>
          <a:bodyPr wrap="square" rtlCol="0">
            <a:spAutoFit/>
          </a:bodyPr>
          <a:lstStyle/>
          <a:p>
            <a:r>
              <a:rPr lang="fr-FR" dirty="0"/>
              <a:t>Dès 2025, nouvelle période de référence de 2 ans : 2022 et 2023 </a:t>
            </a:r>
          </a:p>
          <a:p>
            <a:endParaRPr lang="fr-FR" dirty="0"/>
          </a:p>
          <a:p>
            <a:r>
              <a:rPr lang="fr-FR" b="1" dirty="0"/>
              <a:t>Ouverture de l’OPTAM-CO aux anesthésistes qui deviendra l’OPTAM-ACO </a:t>
            </a:r>
          </a:p>
          <a:p>
            <a:endParaRPr lang="fr-FR" dirty="0"/>
          </a:p>
          <a:p>
            <a:r>
              <a:rPr lang="fr-FR" dirty="0"/>
              <a:t>Création de nouveaux modificateurs pour les anesthésistes (8% pour S2 OPTAM-ACO et 12% pour le S1) </a:t>
            </a:r>
          </a:p>
          <a:p>
            <a:endParaRPr lang="fr-FR" dirty="0"/>
          </a:p>
          <a:p>
            <a:r>
              <a:rPr lang="fr-FR" b="1" dirty="0"/>
              <a:t>Revalorisation de + 10 points des modificateurs K et T pour les spécialités « de bloc » (chirurgie et obstétrique) en S1 et S2 OPTAM-ACO </a:t>
            </a:r>
          </a:p>
          <a:p>
            <a:r>
              <a:rPr lang="fr-FR" dirty="0"/>
              <a:t>- Modificateur K (S1/S2 OPTAM-CO) : + 20% </a:t>
            </a:r>
            <a:r>
              <a:rPr lang="fr-FR" dirty="0">
                <a:cs typeface="Calibri" panose="020F0502020204030204" pitchFamily="34" charset="0"/>
              </a:rPr>
              <a:t>→  +25% au 1er </a:t>
            </a:r>
            <a:r>
              <a:rPr lang="fr-FR" dirty="0" err="1">
                <a:cs typeface="Calibri" panose="020F0502020204030204" pitchFamily="34" charset="0"/>
              </a:rPr>
              <a:t>janv</a:t>
            </a:r>
            <a:r>
              <a:rPr lang="fr-FR" dirty="0">
                <a:cs typeface="Calibri" panose="020F0502020204030204" pitchFamily="34" charset="0"/>
              </a:rPr>
              <a:t> 2025  →  30% au 1</a:t>
            </a:r>
            <a:r>
              <a:rPr lang="fr-FR" baseline="30000" dirty="0">
                <a:cs typeface="Calibri" panose="020F0502020204030204" pitchFamily="34" charset="0"/>
              </a:rPr>
              <a:t>er</a:t>
            </a:r>
            <a:r>
              <a:rPr lang="fr-FR" dirty="0">
                <a:cs typeface="Calibri" panose="020F0502020204030204" pitchFamily="34" charset="0"/>
              </a:rPr>
              <a:t> juillet 2025</a:t>
            </a:r>
            <a:br>
              <a:rPr lang="fr-FR" dirty="0">
                <a:cs typeface="Calibri" panose="020F0502020204030204" pitchFamily="34" charset="0"/>
              </a:rPr>
            </a:br>
            <a:r>
              <a:rPr lang="fr-FR" dirty="0">
                <a:cs typeface="Calibri" panose="020F0502020204030204" pitchFamily="34" charset="0"/>
              </a:rPr>
              <a:t>- Modificateur T (S2 OPTAM) : =11,5% → +16,5% au 1er </a:t>
            </a:r>
            <a:r>
              <a:rPr lang="fr-FR" dirty="0" err="1">
                <a:cs typeface="Calibri" panose="020F0502020204030204" pitchFamily="34" charset="0"/>
              </a:rPr>
              <a:t>janv</a:t>
            </a:r>
            <a:r>
              <a:rPr lang="fr-FR" dirty="0">
                <a:cs typeface="Calibri" panose="020F0502020204030204" pitchFamily="34" charset="0"/>
              </a:rPr>
              <a:t> 2025 →  21,5% au 1</a:t>
            </a:r>
            <a:r>
              <a:rPr lang="fr-FR" baseline="30000" dirty="0">
                <a:cs typeface="Calibri" panose="020F0502020204030204" pitchFamily="34" charset="0"/>
              </a:rPr>
              <a:t>er</a:t>
            </a:r>
            <a:r>
              <a:rPr lang="fr-FR" dirty="0">
                <a:cs typeface="Calibri" panose="020F0502020204030204" pitchFamily="34" charset="0"/>
              </a:rPr>
              <a:t> juillet 2025</a:t>
            </a:r>
            <a:endParaRPr lang="fr-FR" dirty="0"/>
          </a:p>
          <a:p>
            <a:endParaRPr lang="fr-FR" dirty="0"/>
          </a:p>
          <a:p>
            <a:endParaRPr lang="fr-FR" dirty="0"/>
          </a:p>
          <a:p>
            <a:r>
              <a:rPr lang="fr-FR" dirty="0"/>
              <a:t>Pour les nouveaux installés, réajustement des taux d’engagement régionaux </a:t>
            </a:r>
          </a:p>
        </p:txBody>
      </p:sp>
    </p:spTree>
    <p:extLst>
      <p:ext uri="{BB962C8B-B14F-4D97-AF65-F5344CB8AC3E}">
        <p14:creationId xmlns:p14="http://schemas.microsoft.com/office/powerpoint/2010/main" val="67906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AAFA3533-66EA-0A6F-CB06-2D84B89D950B}"/>
              </a:ext>
            </a:extLst>
          </p:cNvPr>
          <p:cNvSpPr txBox="1"/>
          <p:nvPr/>
        </p:nvSpPr>
        <p:spPr>
          <a:xfrm>
            <a:off x="153971" y="369131"/>
            <a:ext cx="11411880" cy="584775"/>
          </a:xfrm>
          <a:prstGeom prst="rect">
            <a:avLst/>
          </a:prstGeom>
          <a:noFill/>
        </p:spPr>
        <p:txBody>
          <a:bodyPr wrap="square" rtlCol="0">
            <a:spAutoFit/>
          </a:bodyPr>
          <a:lstStyle/>
          <a:p>
            <a:pPr algn="ctr"/>
            <a:r>
              <a:rPr lang="fr-FR" sz="3200" b="1">
                <a:solidFill>
                  <a:srgbClr val="0070C0"/>
                </a:solidFill>
              </a:rPr>
              <a:t>ALORS POURQUOI LA CSMF A SIGNE LA CONVENTION ?</a:t>
            </a:r>
          </a:p>
        </p:txBody>
      </p:sp>
      <p:sp>
        <p:nvSpPr>
          <p:cNvPr id="3" name="ZoneTexte 2">
            <a:extLst>
              <a:ext uri="{FF2B5EF4-FFF2-40B4-BE49-F238E27FC236}">
                <a16:creationId xmlns:a16="http://schemas.microsoft.com/office/drawing/2014/main" id="{4A5A803B-F9EA-8AF9-E0DE-5A89B91F5CD4}"/>
              </a:ext>
            </a:extLst>
          </p:cNvPr>
          <p:cNvSpPr txBox="1"/>
          <p:nvPr/>
        </p:nvSpPr>
        <p:spPr>
          <a:xfrm>
            <a:off x="461913" y="1395167"/>
            <a:ext cx="10058400" cy="4524315"/>
          </a:xfrm>
          <a:prstGeom prst="rect">
            <a:avLst/>
          </a:prstGeom>
          <a:noFill/>
        </p:spPr>
        <p:txBody>
          <a:bodyPr wrap="square" rtlCol="0">
            <a:spAutoFit/>
          </a:bodyPr>
          <a:lstStyle/>
          <a:p>
            <a:r>
              <a:rPr lang="fr-FR" sz="2400" b="1" dirty="0"/>
              <a:t>Parce que la CSMF est un syndicat </a:t>
            </a:r>
            <a:r>
              <a:rPr lang="fr-FR" sz="2400" b="1" u="sng" dirty="0"/>
              <a:t>responsable</a:t>
            </a:r>
            <a:r>
              <a:rPr lang="fr-FR" sz="2400" b="1" dirty="0"/>
              <a:t> et </a:t>
            </a:r>
            <a:r>
              <a:rPr lang="fr-FR" sz="2400" b="1" u="sng" dirty="0"/>
              <a:t>constructif</a:t>
            </a:r>
            <a:r>
              <a:rPr lang="fr-FR" sz="2400" b="1" dirty="0"/>
              <a:t> :</a:t>
            </a:r>
          </a:p>
          <a:p>
            <a:endParaRPr lang="fr-FR" sz="2400" dirty="0"/>
          </a:p>
          <a:p>
            <a:pPr marL="285750" indent="-285750">
              <a:buFont typeface="Wingdings" panose="05000000000000000000" pitchFamily="2" charset="2"/>
              <a:buChar char="ü"/>
            </a:pPr>
            <a:r>
              <a:rPr lang="fr-FR" sz="2400" dirty="0"/>
              <a:t>Ne pas signer, c’était geler toutes les revalorisations tarifaires pour 4 ans encore dans le cadre du règlement arbitral;</a:t>
            </a:r>
          </a:p>
          <a:p>
            <a:endParaRPr lang="fr-FR" sz="2400" dirty="0"/>
          </a:p>
          <a:p>
            <a:pPr marL="285750" indent="-285750">
              <a:buFont typeface="Wingdings" panose="05000000000000000000" pitchFamily="2" charset="2"/>
              <a:buChar char="ü"/>
            </a:pPr>
            <a:r>
              <a:rPr lang="fr-FR" sz="2400" dirty="0"/>
              <a:t>Mieux vaut être dans une dynamique conventionnelle constructive avec la possibilité de faire évoluer la convention par avenants que de figer pendant des années nos conditions d’exercice;</a:t>
            </a:r>
          </a:p>
          <a:p>
            <a:endParaRPr lang="fr-FR" sz="2400" dirty="0"/>
          </a:p>
          <a:p>
            <a:pPr marL="285750" indent="-285750">
              <a:buFont typeface="Wingdings" panose="05000000000000000000" pitchFamily="2" charset="2"/>
              <a:buChar char="ü"/>
            </a:pPr>
            <a:r>
              <a:rPr lang="fr-FR" sz="2400" dirty="0"/>
              <a:t>Ne pas signer, c’était laisser la main aux politiques avec la possibilité de légiférer sans accord de la profession (installation, accès direct des paramédicaux, détricotage du métier, obligations de gardes…);</a:t>
            </a:r>
          </a:p>
        </p:txBody>
      </p:sp>
    </p:spTree>
    <p:extLst>
      <p:ext uri="{BB962C8B-B14F-4D97-AF65-F5344CB8AC3E}">
        <p14:creationId xmlns:p14="http://schemas.microsoft.com/office/powerpoint/2010/main" val="2462525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E8B2002E-A593-0881-D224-402699F5AEBF}"/>
              </a:ext>
            </a:extLst>
          </p:cNvPr>
          <p:cNvSpPr txBox="1"/>
          <p:nvPr/>
        </p:nvSpPr>
        <p:spPr>
          <a:xfrm>
            <a:off x="653143" y="523982"/>
            <a:ext cx="9933577" cy="1261884"/>
          </a:xfrm>
          <a:prstGeom prst="rect">
            <a:avLst/>
          </a:prstGeom>
          <a:noFill/>
        </p:spPr>
        <p:txBody>
          <a:bodyPr wrap="square" rtlCol="0">
            <a:spAutoFit/>
          </a:bodyPr>
          <a:lstStyle/>
          <a:p>
            <a:pPr algn="ctr"/>
            <a:r>
              <a:rPr lang="fr-FR" sz="2400" b="1" dirty="0">
                <a:solidFill>
                  <a:srgbClr val="0070C0"/>
                </a:solidFill>
              </a:rPr>
              <a:t>ENGAGEMENTS CONVENTIONNELS COLLECTIFS </a:t>
            </a:r>
          </a:p>
          <a:p>
            <a:pPr algn="ctr"/>
            <a:r>
              <a:rPr lang="fr-FR" sz="2400" b="1" dirty="0">
                <a:solidFill>
                  <a:srgbClr val="0070C0"/>
                </a:solidFill>
              </a:rPr>
              <a:t>EN FAVEUR DE L’ACCES AUX SOINS</a:t>
            </a:r>
          </a:p>
          <a:p>
            <a:pPr algn="ctr"/>
            <a:endParaRPr lang="fr-FR" sz="2800" b="1" dirty="0">
              <a:solidFill>
                <a:srgbClr val="0070C0"/>
              </a:solidFill>
            </a:endParaRPr>
          </a:p>
        </p:txBody>
      </p:sp>
      <p:sp>
        <p:nvSpPr>
          <p:cNvPr id="3" name="ZoneTexte 2">
            <a:extLst>
              <a:ext uri="{FF2B5EF4-FFF2-40B4-BE49-F238E27FC236}">
                <a16:creationId xmlns:a16="http://schemas.microsoft.com/office/drawing/2014/main" id="{05B9A161-BF58-68D9-71D2-6E86DEAD84E9}"/>
              </a:ext>
            </a:extLst>
          </p:cNvPr>
          <p:cNvSpPr txBox="1"/>
          <p:nvPr/>
        </p:nvSpPr>
        <p:spPr>
          <a:xfrm>
            <a:off x="293914" y="2060942"/>
            <a:ext cx="10292806" cy="3108543"/>
          </a:xfrm>
          <a:prstGeom prst="rect">
            <a:avLst/>
          </a:prstGeom>
          <a:noFill/>
        </p:spPr>
        <p:txBody>
          <a:bodyPr wrap="square" rtlCol="0">
            <a:spAutoFit/>
          </a:bodyPr>
          <a:lstStyle/>
          <a:p>
            <a:pPr algn="ctr"/>
            <a:r>
              <a:rPr lang="fr-FR" sz="2800" dirty="0"/>
              <a:t>Article 59-1</a:t>
            </a:r>
          </a:p>
          <a:p>
            <a:pPr algn="ctr"/>
            <a:endParaRPr lang="fr-FR" sz="2800" dirty="0"/>
          </a:p>
          <a:p>
            <a:pPr algn="ctr"/>
            <a:r>
              <a:rPr lang="fr-FR" sz="2800" dirty="0"/>
              <a:t>« </a:t>
            </a:r>
            <a:r>
              <a:rPr lang="fr-FR" sz="2800" b="1" i="1" dirty="0"/>
              <a:t>Les engagements conventionnels collectifs ont vocation à améliorer globalement la prise en charge des patients. </a:t>
            </a:r>
          </a:p>
          <a:p>
            <a:pPr algn="ctr"/>
            <a:r>
              <a:rPr lang="fr-FR" sz="2800" b="1" i="1" dirty="0"/>
              <a:t>Ils impliquent une mobilisation conjointe des médecins libéraux et de l’assurance maladie. Ces engagements ne sont pas opposables individuellement à un professionnel. »</a:t>
            </a:r>
          </a:p>
        </p:txBody>
      </p:sp>
    </p:spTree>
    <p:extLst>
      <p:ext uri="{BB962C8B-B14F-4D97-AF65-F5344CB8AC3E}">
        <p14:creationId xmlns:p14="http://schemas.microsoft.com/office/powerpoint/2010/main" val="502096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87C18A32-0648-C093-14D6-83EEE55DA905}"/>
              </a:ext>
            </a:extLst>
          </p:cNvPr>
          <p:cNvSpPr txBox="1"/>
          <p:nvPr/>
        </p:nvSpPr>
        <p:spPr>
          <a:xfrm>
            <a:off x="1099335" y="441789"/>
            <a:ext cx="9205645" cy="830997"/>
          </a:xfrm>
          <a:prstGeom prst="rect">
            <a:avLst/>
          </a:prstGeom>
          <a:noFill/>
        </p:spPr>
        <p:txBody>
          <a:bodyPr wrap="square" rtlCol="0">
            <a:spAutoFit/>
          </a:bodyPr>
          <a:lstStyle/>
          <a:p>
            <a:pPr algn="ctr"/>
            <a:r>
              <a:rPr lang="fr-FR" sz="2400" b="1" dirty="0">
                <a:solidFill>
                  <a:srgbClr val="0070C0"/>
                </a:solidFill>
              </a:rPr>
              <a:t>ENGAGEMENTS CONVENTIONNELS COLLECTIFS </a:t>
            </a:r>
          </a:p>
          <a:p>
            <a:pPr algn="ctr"/>
            <a:r>
              <a:rPr lang="fr-FR" sz="2400" b="1" dirty="0">
                <a:solidFill>
                  <a:srgbClr val="0070C0"/>
                </a:solidFill>
              </a:rPr>
              <a:t>EN FAVEUR DE L’ACCES AUX SOINS</a:t>
            </a:r>
          </a:p>
        </p:txBody>
      </p:sp>
      <p:sp>
        <p:nvSpPr>
          <p:cNvPr id="3" name="Google Shape;515;p34">
            <a:extLst>
              <a:ext uri="{FF2B5EF4-FFF2-40B4-BE49-F238E27FC236}">
                <a16:creationId xmlns:a16="http://schemas.microsoft.com/office/drawing/2014/main" id="{AF896146-E746-EE6F-3890-456511587D77}"/>
              </a:ext>
            </a:extLst>
          </p:cNvPr>
          <p:cNvSpPr txBox="1"/>
          <p:nvPr/>
        </p:nvSpPr>
        <p:spPr>
          <a:xfrm>
            <a:off x="542607" y="1696224"/>
            <a:ext cx="10319099" cy="4845547"/>
          </a:xfrm>
          <a:prstGeom prst="rect">
            <a:avLst/>
          </a:prstGeom>
          <a:noFill/>
          <a:ln>
            <a:noFill/>
          </a:ln>
        </p:spPr>
        <p:txBody>
          <a:bodyPr spcFirstLastPara="1" wrap="square" lIns="0" tIns="13325" rIns="0" bIns="0" anchor="t" anchorCtr="0">
            <a:spAutoFit/>
          </a:bodyPr>
          <a:lstStyle/>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r>
              <a:rPr lang="fr-FR" sz="2100" dirty="0">
                <a:latin typeface="Aptos" panose="020B0004020202020204" pitchFamily="34" charset="0"/>
                <a:ea typeface="Arial"/>
                <a:cs typeface="Arial"/>
                <a:sym typeface="Arial"/>
              </a:rPr>
              <a:t>Stabiliser la part de patients ALD sans médecin traitant au seuil frictionnel de </a:t>
            </a:r>
            <a:r>
              <a:rPr lang="fr-FR" sz="2100" b="1" dirty="0">
                <a:latin typeface="Aptos" panose="020B0004020202020204" pitchFamily="34" charset="0"/>
                <a:ea typeface="Arial"/>
                <a:cs typeface="Arial"/>
                <a:sym typeface="Arial"/>
              </a:rPr>
              <a:t>2% dès 2025</a:t>
            </a:r>
          </a:p>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r>
              <a:rPr lang="fr-FR" sz="2100" dirty="0">
                <a:latin typeface="Aptos" panose="020B0004020202020204" pitchFamily="34" charset="0"/>
                <a:ea typeface="Arial"/>
                <a:cs typeface="Arial"/>
                <a:sym typeface="Arial"/>
              </a:rPr>
              <a:t>Augmenter le nombre de primo-installé en médecine générale de </a:t>
            </a:r>
            <a:r>
              <a:rPr lang="fr-FR" sz="2100" b="1" dirty="0">
                <a:latin typeface="Aptos" panose="020B0004020202020204" pitchFamily="34" charset="0"/>
                <a:ea typeface="Arial"/>
                <a:cs typeface="Arial"/>
                <a:sym typeface="Arial"/>
              </a:rPr>
              <a:t>+5% par an</a:t>
            </a:r>
          </a:p>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r>
              <a:rPr lang="fr-FR" sz="2100" dirty="0">
                <a:latin typeface="Aptos" panose="020B0004020202020204" pitchFamily="34" charset="0"/>
                <a:ea typeface="Arial"/>
                <a:cs typeface="Arial"/>
                <a:sym typeface="Arial"/>
              </a:rPr>
              <a:t>Maintenir le nombre de consultations/actes cliniques annuel moyen des médecins généralistes à </a:t>
            </a:r>
            <a:r>
              <a:rPr lang="fr-FR" sz="2100" b="1" dirty="0">
                <a:latin typeface="Aptos" panose="020B0004020202020204" pitchFamily="34" charset="0"/>
                <a:ea typeface="Arial"/>
                <a:cs typeface="Arial"/>
                <a:sym typeface="Arial"/>
              </a:rPr>
              <a:t>5000 par an</a:t>
            </a:r>
          </a:p>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r>
              <a:rPr lang="fr-FR" sz="2100" dirty="0">
                <a:latin typeface="Aptos" panose="020B0004020202020204" pitchFamily="34" charset="0"/>
                <a:ea typeface="Arial"/>
                <a:cs typeface="Arial"/>
                <a:sym typeface="Arial"/>
              </a:rPr>
              <a:t>Augmenter la patientèle moyenne des médecins traitants de </a:t>
            </a:r>
            <a:r>
              <a:rPr lang="fr-FR" sz="2100" b="1" dirty="0">
                <a:latin typeface="Aptos" panose="020B0004020202020204" pitchFamily="34" charset="0"/>
                <a:ea typeface="Arial"/>
                <a:cs typeface="Arial"/>
                <a:sym typeface="Arial"/>
              </a:rPr>
              <a:t>+2% par an</a:t>
            </a:r>
          </a:p>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r>
              <a:rPr lang="fr-FR" sz="2100" dirty="0">
                <a:latin typeface="Aptos" panose="020B0004020202020204" pitchFamily="34" charset="0"/>
                <a:ea typeface="Arial"/>
                <a:cs typeface="Arial"/>
                <a:sym typeface="Arial"/>
              </a:rPr>
              <a:t>Augmenter la file active moyenne des médecins libéraux de </a:t>
            </a:r>
            <a:r>
              <a:rPr lang="fr-FR" sz="2100" b="1" dirty="0">
                <a:latin typeface="Aptos" panose="020B0004020202020204" pitchFamily="34" charset="0"/>
                <a:ea typeface="Arial"/>
                <a:cs typeface="Arial"/>
                <a:sym typeface="Arial"/>
              </a:rPr>
              <a:t>+2% par an</a:t>
            </a:r>
          </a:p>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r>
              <a:rPr lang="fr-FR" sz="2100" dirty="0">
                <a:latin typeface="Aptos" panose="020B0004020202020204" pitchFamily="34" charset="0"/>
                <a:ea typeface="Arial"/>
                <a:cs typeface="Arial"/>
                <a:sym typeface="Arial"/>
              </a:rPr>
              <a:t>Raccourcir le délai moyen d’accès aux spécialistes</a:t>
            </a:r>
          </a:p>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r>
              <a:rPr lang="fr-FR" sz="2100" dirty="0">
                <a:latin typeface="Aptos" panose="020B0004020202020204" pitchFamily="34" charset="0"/>
                <a:ea typeface="Arial"/>
                <a:cs typeface="Arial"/>
                <a:sym typeface="Arial"/>
              </a:rPr>
              <a:t>Augmenter le nombre de contrats assistants médicaux pour atteindre 10 000 contrats en 2025 et </a:t>
            </a:r>
            <a:r>
              <a:rPr lang="fr-FR" sz="2100" b="1" dirty="0">
                <a:latin typeface="Aptos" panose="020B0004020202020204" pitchFamily="34" charset="0"/>
                <a:ea typeface="Arial"/>
                <a:cs typeface="Arial"/>
                <a:sym typeface="Arial"/>
              </a:rPr>
              <a:t>+ 10% par an à compter de 2026</a:t>
            </a:r>
          </a:p>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r>
              <a:rPr lang="fr-FR" sz="2100" dirty="0">
                <a:latin typeface="Aptos" panose="020B0004020202020204" pitchFamily="34" charset="0"/>
                <a:ea typeface="Arial"/>
                <a:cs typeface="Arial"/>
                <a:sym typeface="Arial"/>
              </a:rPr>
              <a:t>Augmenter le nombre de médecins qui participent au SAS et à la PDSA et couvrir 100% du territoire couvert par ces dispositifs</a:t>
            </a:r>
          </a:p>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r>
              <a:rPr lang="fr-FR" sz="2100" dirty="0">
                <a:latin typeface="Aptos" panose="020B0004020202020204" pitchFamily="34" charset="0"/>
                <a:ea typeface="Arial"/>
                <a:cs typeface="Arial"/>
                <a:sym typeface="Arial"/>
              </a:rPr>
              <a:t>Augmenter le nombre de médecins qui s’affilient à l’OPTAM de </a:t>
            </a:r>
            <a:r>
              <a:rPr lang="fr-FR" sz="2100" b="1" dirty="0">
                <a:latin typeface="Aptos" panose="020B0004020202020204" pitchFamily="34" charset="0"/>
                <a:ea typeface="Arial"/>
                <a:cs typeface="Arial"/>
                <a:sym typeface="Arial"/>
              </a:rPr>
              <a:t>5% par an</a:t>
            </a:r>
          </a:p>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r>
              <a:rPr lang="fr-FR" sz="2100" dirty="0">
                <a:latin typeface="Aptos" panose="020B0004020202020204" pitchFamily="34" charset="0"/>
                <a:ea typeface="Arial"/>
                <a:cs typeface="Arial"/>
                <a:sym typeface="Arial"/>
              </a:rPr>
              <a:t>Augmentation de l’installation des médecins dans les zones sous dotée de </a:t>
            </a:r>
            <a:r>
              <a:rPr lang="fr-FR" sz="2100" b="1" dirty="0">
                <a:latin typeface="Aptos" panose="020B0004020202020204" pitchFamily="34" charset="0"/>
                <a:ea typeface="Arial"/>
                <a:cs typeface="Arial"/>
                <a:sym typeface="Arial"/>
              </a:rPr>
              <a:t>7% par an</a:t>
            </a:r>
          </a:p>
          <a:p>
            <a:pPr marL="298450" lvl="0" indent="-285750" algn="l" rtl="0">
              <a:lnSpc>
                <a:spcPct val="100000"/>
              </a:lnSpc>
              <a:spcBef>
                <a:spcPts val="0"/>
              </a:spcBef>
              <a:spcAft>
                <a:spcPts val="0"/>
              </a:spcAft>
              <a:buClr>
                <a:srgbClr val="0C419A"/>
              </a:buClr>
              <a:buSzPts val="1400"/>
              <a:buFont typeface="Wingdings" panose="05000000000000000000" pitchFamily="2" charset="2"/>
              <a:buChar char="ü"/>
            </a:pPr>
            <a:endParaRPr sz="2000" dirty="0">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251641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586720" y="5825931"/>
            <a:ext cx="1071104" cy="933087"/>
          </a:xfrm>
          <a:prstGeom prst="rect">
            <a:avLst/>
          </a:prstGeom>
        </p:spPr>
      </p:pic>
      <p:sp>
        <p:nvSpPr>
          <p:cNvPr id="2" name="ZoneTexte 1">
            <a:extLst>
              <a:ext uri="{FF2B5EF4-FFF2-40B4-BE49-F238E27FC236}">
                <a16:creationId xmlns:a16="http://schemas.microsoft.com/office/drawing/2014/main" id="{4D19F9D4-1681-2C24-706B-C110984D07E3}"/>
              </a:ext>
            </a:extLst>
          </p:cNvPr>
          <p:cNvSpPr txBox="1"/>
          <p:nvPr/>
        </p:nvSpPr>
        <p:spPr>
          <a:xfrm>
            <a:off x="674966" y="2116834"/>
            <a:ext cx="4570730" cy="2308324"/>
          </a:xfrm>
          <a:prstGeom prst="rect">
            <a:avLst/>
          </a:prstGeom>
          <a:solidFill>
            <a:schemeClr val="accent4">
              <a:lumMod val="20000"/>
              <a:lumOff val="80000"/>
            </a:schemeClr>
          </a:solidFill>
          <a:ln w="28575">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fr-FR" sz="3600" b="1">
                <a:solidFill>
                  <a:srgbClr val="0070C0"/>
                </a:solidFill>
              </a:rPr>
              <a:t>RAPPEL DES </a:t>
            </a:r>
          </a:p>
          <a:p>
            <a:pPr algn="ctr"/>
            <a:r>
              <a:rPr lang="fr-FR" sz="3600" b="1">
                <a:solidFill>
                  <a:srgbClr val="0070C0"/>
                </a:solidFill>
              </a:rPr>
              <a:t>4 ORIENTATIONS POUR LA NOUVELLE CONVENTION </a:t>
            </a:r>
          </a:p>
        </p:txBody>
      </p:sp>
      <p:sp>
        <p:nvSpPr>
          <p:cNvPr id="3" name="ZoneTexte 2">
            <a:extLst>
              <a:ext uri="{FF2B5EF4-FFF2-40B4-BE49-F238E27FC236}">
                <a16:creationId xmlns:a16="http://schemas.microsoft.com/office/drawing/2014/main" id="{782EF77E-7C37-34D3-CF04-991A2C93695E}"/>
              </a:ext>
            </a:extLst>
          </p:cNvPr>
          <p:cNvSpPr txBox="1"/>
          <p:nvPr/>
        </p:nvSpPr>
        <p:spPr>
          <a:xfrm>
            <a:off x="7191374" y="895350"/>
            <a:ext cx="4181475" cy="1015663"/>
          </a:xfrm>
          <a:prstGeom prst="rect">
            <a:avLst/>
          </a:prstGeom>
          <a:solidFill>
            <a:schemeClr val="accent1">
              <a:lumMod val="40000"/>
              <a:lumOff val="60000"/>
            </a:schemeClr>
          </a:solidFill>
          <a:ln>
            <a:solidFill>
              <a:schemeClr val="tx1"/>
            </a:solidFill>
          </a:ln>
        </p:spPr>
        <p:txBody>
          <a:bodyPr wrap="square" rtlCol="0">
            <a:spAutoFit/>
          </a:bodyPr>
          <a:lstStyle/>
          <a:p>
            <a:r>
              <a:rPr lang="fr-FR" sz="2000" dirty="0"/>
              <a:t>Soutenir l’attractivité de la médecine libérale pour augmenter l’offre médicale</a:t>
            </a:r>
          </a:p>
        </p:txBody>
      </p:sp>
      <p:sp>
        <p:nvSpPr>
          <p:cNvPr id="7" name="ZoneTexte 6">
            <a:extLst>
              <a:ext uri="{FF2B5EF4-FFF2-40B4-BE49-F238E27FC236}">
                <a16:creationId xmlns:a16="http://schemas.microsoft.com/office/drawing/2014/main" id="{EF3FF407-26F8-9DB8-14A9-9BE3C3157FBC}"/>
              </a:ext>
            </a:extLst>
          </p:cNvPr>
          <p:cNvSpPr txBox="1"/>
          <p:nvPr/>
        </p:nvSpPr>
        <p:spPr>
          <a:xfrm>
            <a:off x="7191372" y="2103051"/>
            <a:ext cx="4181475" cy="1323439"/>
          </a:xfrm>
          <a:prstGeom prst="rect">
            <a:avLst/>
          </a:prstGeom>
          <a:solidFill>
            <a:schemeClr val="accent1">
              <a:lumMod val="40000"/>
              <a:lumOff val="60000"/>
            </a:schemeClr>
          </a:solidFill>
          <a:ln>
            <a:solidFill>
              <a:schemeClr val="tx1"/>
            </a:solidFill>
          </a:ln>
        </p:spPr>
        <p:txBody>
          <a:bodyPr wrap="square" rtlCol="0">
            <a:spAutoFit/>
          </a:bodyPr>
          <a:lstStyle/>
          <a:p>
            <a:r>
              <a:rPr lang="fr-FR" sz="2000" dirty="0"/>
              <a:t>Refondre, diversifier et simplifier les modes de rémunération et de financement de la médecine ambulatoire</a:t>
            </a:r>
          </a:p>
        </p:txBody>
      </p:sp>
      <p:sp>
        <p:nvSpPr>
          <p:cNvPr id="8" name="ZoneTexte 7">
            <a:extLst>
              <a:ext uri="{FF2B5EF4-FFF2-40B4-BE49-F238E27FC236}">
                <a16:creationId xmlns:a16="http://schemas.microsoft.com/office/drawing/2014/main" id="{99F4BB8D-208F-EB43-0BAC-EAC8F6F9BF29}"/>
              </a:ext>
            </a:extLst>
          </p:cNvPr>
          <p:cNvSpPr txBox="1"/>
          <p:nvPr/>
        </p:nvSpPr>
        <p:spPr>
          <a:xfrm>
            <a:off x="7191372" y="3510234"/>
            <a:ext cx="4181475" cy="1323439"/>
          </a:xfrm>
          <a:prstGeom prst="rect">
            <a:avLst/>
          </a:prstGeom>
          <a:solidFill>
            <a:schemeClr val="accent1">
              <a:lumMod val="40000"/>
              <a:lumOff val="60000"/>
            </a:schemeClr>
          </a:solidFill>
          <a:ln>
            <a:solidFill>
              <a:schemeClr val="tx2"/>
            </a:solidFill>
          </a:ln>
        </p:spPr>
        <p:txBody>
          <a:bodyPr wrap="square" rtlCol="0">
            <a:spAutoFit/>
          </a:bodyPr>
          <a:lstStyle/>
          <a:p>
            <a:r>
              <a:rPr lang="fr-FR" sz="2000"/>
              <a:t>Améliorer l’accès territorial et financier aux soins via une organisation du système de santé repensée</a:t>
            </a:r>
          </a:p>
        </p:txBody>
      </p:sp>
      <p:sp>
        <p:nvSpPr>
          <p:cNvPr id="9" name="ZoneTexte 8">
            <a:extLst>
              <a:ext uri="{FF2B5EF4-FFF2-40B4-BE49-F238E27FC236}">
                <a16:creationId xmlns:a16="http://schemas.microsoft.com/office/drawing/2014/main" id="{0CC9C496-C99D-99F8-A27E-CB4EBFFE12A6}"/>
              </a:ext>
            </a:extLst>
          </p:cNvPr>
          <p:cNvSpPr txBox="1"/>
          <p:nvPr/>
        </p:nvSpPr>
        <p:spPr>
          <a:xfrm>
            <a:off x="7191372" y="4946988"/>
            <a:ext cx="4181475" cy="707886"/>
          </a:xfrm>
          <a:prstGeom prst="rect">
            <a:avLst/>
          </a:prstGeom>
          <a:solidFill>
            <a:schemeClr val="accent1">
              <a:lumMod val="40000"/>
              <a:lumOff val="60000"/>
            </a:schemeClr>
          </a:solidFill>
          <a:ln>
            <a:solidFill>
              <a:schemeClr val="tx1"/>
            </a:solidFill>
          </a:ln>
        </p:spPr>
        <p:txBody>
          <a:bodyPr wrap="square" rtlCol="0">
            <a:spAutoFit/>
          </a:bodyPr>
          <a:lstStyle/>
          <a:p>
            <a:r>
              <a:rPr lang="fr-FR" sz="2000" dirty="0"/>
              <a:t>Améliorer la pertinence et la qualité des soins</a:t>
            </a:r>
          </a:p>
        </p:txBody>
      </p:sp>
      <p:sp>
        <p:nvSpPr>
          <p:cNvPr id="11" name="Accolade ouvrante 10">
            <a:extLst>
              <a:ext uri="{FF2B5EF4-FFF2-40B4-BE49-F238E27FC236}">
                <a16:creationId xmlns:a16="http://schemas.microsoft.com/office/drawing/2014/main" id="{338B4550-C46C-E78E-1F3E-3F6A74BC8E4C}"/>
              </a:ext>
            </a:extLst>
          </p:cNvPr>
          <p:cNvSpPr/>
          <p:nvPr/>
        </p:nvSpPr>
        <p:spPr>
          <a:xfrm rot="60000">
            <a:off x="5468629" y="977705"/>
            <a:ext cx="1437665" cy="4597658"/>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4682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322BEBAE-8861-61B8-4BB7-8D000D8D7B79}"/>
              </a:ext>
            </a:extLst>
          </p:cNvPr>
          <p:cNvPicPr>
            <a:picLocks noChangeAspect="1"/>
          </p:cNvPicPr>
          <p:nvPr/>
        </p:nvPicPr>
        <p:blipFill>
          <a:blip r:embed="rId2"/>
          <a:stretch>
            <a:fillRect/>
          </a:stretch>
        </p:blipFill>
        <p:spPr>
          <a:xfrm>
            <a:off x="1382232" y="179109"/>
            <a:ext cx="9016409" cy="6492628"/>
          </a:xfrm>
          <a:prstGeom prst="rect">
            <a:avLst/>
          </a:prstGeom>
        </p:spPr>
      </p:pic>
      <p:pic>
        <p:nvPicPr>
          <p:cNvPr id="6" name="Image 5">
            <a:extLst>
              <a:ext uri="{FF2B5EF4-FFF2-40B4-BE49-F238E27FC236}">
                <a16:creationId xmlns:a16="http://schemas.microsoft.com/office/drawing/2014/main" id="{9FC531F7-5ACC-7CA0-EEFE-E12C6D0B241D}"/>
              </a:ext>
            </a:extLst>
          </p:cNvPr>
          <p:cNvPicPr>
            <a:picLocks noChangeAspect="1"/>
          </p:cNvPicPr>
          <p:nvPr/>
        </p:nvPicPr>
        <p:blipFill>
          <a:blip r:embed="rId3"/>
          <a:stretch>
            <a:fillRect/>
          </a:stretch>
        </p:blipFill>
        <p:spPr>
          <a:xfrm>
            <a:off x="10401653" y="5818012"/>
            <a:ext cx="1080194" cy="941006"/>
          </a:xfrm>
          <a:prstGeom prst="rect">
            <a:avLst/>
          </a:prstGeom>
        </p:spPr>
      </p:pic>
    </p:spTree>
    <p:extLst>
      <p:ext uri="{BB962C8B-B14F-4D97-AF65-F5344CB8AC3E}">
        <p14:creationId xmlns:p14="http://schemas.microsoft.com/office/powerpoint/2010/main" val="284367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3"/>
          <a:stretch>
            <a:fillRect/>
          </a:stretch>
        </p:blipFill>
        <p:spPr>
          <a:xfrm>
            <a:off x="10864988" y="5930254"/>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153971" y="139847"/>
            <a:ext cx="11327875" cy="523220"/>
          </a:xfrm>
          <a:prstGeom prst="rect">
            <a:avLst/>
          </a:prstGeom>
          <a:noFill/>
        </p:spPr>
        <p:txBody>
          <a:bodyPr wrap="square" rtlCol="0">
            <a:spAutoFit/>
          </a:bodyPr>
          <a:lstStyle/>
          <a:p>
            <a:pPr algn="ctr"/>
            <a:r>
              <a:rPr lang="fr-FR" sz="2800" b="1" dirty="0">
                <a:solidFill>
                  <a:srgbClr val="0070C0"/>
                </a:solidFill>
              </a:rPr>
              <a:t>REVALORISATION DES HONORAIRES DU MEDECIN TRAITANT</a:t>
            </a:r>
          </a:p>
        </p:txBody>
      </p:sp>
      <p:sp>
        <p:nvSpPr>
          <p:cNvPr id="3" name="ZoneTexte 2">
            <a:extLst>
              <a:ext uri="{FF2B5EF4-FFF2-40B4-BE49-F238E27FC236}">
                <a16:creationId xmlns:a16="http://schemas.microsoft.com/office/drawing/2014/main" id="{DB86B318-0419-E275-BCCB-EF8D3FE68668}"/>
              </a:ext>
            </a:extLst>
          </p:cNvPr>
          <p:cNvSpPr txBox="1"/>
          <p:nvPr/>
        </p:nvSpPr>
        <p:spPr>
          <a:xfrm>
            <a:off x="255444" y="1421079"/>
            <a:ext cx="3330278" cy="584775"/>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sz="3200" b="1" dirty="0">
                <a:solidFill>
                  <a:srgbClr val="002060"/>
                </a:solidFill>
              </a:rPr>
              <a:t>Décembre 2024</a:t>
            </a:r>
          </a:p>
        </p:txBody>
      </p:sp>
      <p:sp>
        <p:nvSpPr>
          <p:cNvPr id="7" name="Rectangle : avec coins arrondis en diagonale 6">
            <a:extLst>
              <a:ext uri="{FF2B5EF4-FFF2-40B4-BE49-F238E27FC236}">
                <a16:creationId xmlns:a16="http://schemas.microsoft.com/office/drawing/2014/main" id="{02187677-36B8-686E-462C-5CCC9DEB745C}"/>
              </a:ext>
            </a:extLst>
          </p:cNvPr>
          <p:cNvSpPr/>
          <p:nvPr/>
        </p:nvSpPr>
        <p:spPr>
          <a:xfrm>
            <a:off x="3806456" y="1052135"/>
            <a:ext cx="7323047" cy="549017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ADCC556-B279-8787-74C2-C2CA45597789}"/>
              </a:ext>
            </a:extLst>
          </p:cNvPr>
          <p:cNvSpPr txBox="1"/>
          <p:nvPr/>
        </p:nvSpPr>
        <p:spPr>
          <a:xfrm>
            <a:off x="4081298" y="1097914"/>
            <a:ext cx="6654566" cy="615553"/>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sz="1600" dirty="0"/>
          </a:p>
        </p:txBody>
      </p:sp>
      <p:sp>
        <p:nvSpPr>
          <p:cNvPr id="6" name="ZoneTexte 5">
            <a:extLst>
              <a:ext uri="{FF2B5EF4-FFF2-40B4-BE49-F238E27FC236}">
                <a16:creationId xmlns:a16="http://schemas.microsoft.com/office/drawing/2014/main" id="{6921C7B2-1913-B272-B7E4-6D0C59B593AC}"/>
              </a:ext>
            </a:extLst>
          </p:cNvPr>
          <p:cNvSpPr txBox="1"/>
          <p:nvPr/>
        </p:nvSpPr>
        <p:spPr>
          <a:xfrm>
            <a:off x="3979361" y="1275907"/>
            <a:ext cx="6885627" cy="5232202"/>
          </a:xfrm>
          <a:prstGeom prst="rect">
            <a:avLst/>
          </a:prstGeom>
          <a:noFill/>
        </p:spPr>
        <p:txBody>
          <a:bodyPr wrap="square" rtlCol="0">
            <a:spAutoFit/>
          </a:bodyPr>
          <a:lstStyle/>
          <a:p>
            <a:r>
              <a:rPr lang="fr-FR" sz="2200" b="1" dirty="0">
                <a:solidFill>
                  <a:schemeClr val="accent2"/>
                </a:solidFill>
              </a:rPr>
              <a:t>G à 30 € en Métropole</a:t>
            </a:r>
            <a:br>
              <a:rPr lang="fr-FR" sz="2200" b="1" dirty="0">
                <a:solidFill>
                  <a:schemeClr val="accent2"/>
                </a:solidFill>
              </a:rPr>
            </a:br>
            <a:r>
              <a:rPr lang="fr-FR" sz="2200" b="1" dirty="0">
                <a:solidFill>
                  <a:schemeClr val="accent2"/>
                </a:solidFill>
              </a:rPr>
              <a:t>G à 36 € dans les DROM</a:t>
            </a:r>
            <a:endParaRPr lang="fr-FR" sz="2200" dirty="0">
              <a:solidFill>
                <a:schemeClr val="accent2"/>
              </a:solidFill>
            </a:endParaRPr>
          </a:p>
          <a:p>
            <a:endParaRPr lang="fr-FR" sz="2200" dirty="0">
              <a:solidFill>
                <a:schemeClr val="accent2"/>
              </a:solidFill>
            </a:endParaRPr>
          </a:p>
          <a:p>
            <a:endParaRPr lang="fr-FR" sz="2200" dirty="0">
              <a:solidFill>
                <a:schemeClr val="accent2"/>
              </a:solidFill>
            </a:endParaRPr>
          </a:p>
          <a:p>
            <a:br>
              <a:rPr lang="fr-FR" sz="2200" dirty="0">
                <a:solidFill>
                  <a:schemeClr val="accent2"/>
                </a:solidFill>
              </a:rPr>
            </a:br>
            <a:r>
              <a:rPr lang="fr-FR" sz="2200" b="1" dirty="0">
                <a:solidFill>
                  <a:schemeClr val="accent2"/>
                </a:solidFill>
              </a:rPr>
              <a:t>Création d’une consultation longue </a:t>
            </a:r>
            <a:br>
              <a:rPr lang="fr-FR" sz="2200" b="1" dirty="0">
                <a:solidFill>
                  <a:schemeClr val="accent2"/>
                </a:solidFill>
              </a:rPr>
            </a:br>
            <a:r>
              <a:rPr lang="fr-FR" sz="2200" b="1" dirty="0">
                <a:solidFill>
                  <a:schemeClr val="accent2"/>
                </a:solidFill>
              </a:rPr>
              <a:t>GL = 60€</a:t>
            </a:r>
          </a:p>
          <a:p>
            <a:r>
              <a:rPr lang="fr-FR" b="1" dirty="0"/>
              <a:t>Facturable une fois dans l’année pour les patients de + de 80 ans dans chacune des situations suivantes : </a:t>
            </a:r>
            <a:br>
              <a:rPr lang="fr-FR" b="1" dirty="0"/>
            </a:br>
            <a:r>
              <a:rPr lang="fr-FR" dirty="0"/>
              <a:t>• consultation de sortie d’hospitalisation dans les 45 jours (GL1) ; </a:t>
            </a:r>
            <a:br>
              <a:rPr lang="fr-FR" dirty="0"/>
            </a:br>
            <a:r>
              <a:rPr lang="fr-FR" dirty="0"/>
              <a:t>• consultation de </a:t>
            </a:r>
            <a:r>
              <a:rPr lang="fr-FR" dirty="0" err="1"/>
              <a:t>déprescription</a:t>
            </a:r>
            <a:r>
              <a:rPr lang="fr-FR" dirty="0"/>
              <a:t> de patients </a:t>
            </a:r>
            <a:r>
              <a:rPr lang="fr-FR" dirty="0" err="1"/>
              <a:t>hyperpolymédiqués</a:t>
            </a:r>
            <a:r>
              <a:rPr lang="fr-FR" dirty="0"/>
              <a:t> (GL2) ; </a:t>
            </a:r>
            <a:br>
              <a:rPr lang="fr-FR" dirty="0"/>
            </a:br>
            <a:r>
              <a:rPr lang="fr-FR" dirty="0"/>
              <a:t>• consultation d’orientation vers un parcours médico-social (GL3).</a:t>
            </a:r>
          </a:p>
          <a:p>
            <a:endParaRPr lang="fr-FR" dirty="0"/>
          </a:p>
          <a:p>
            <a:r>
              <a:rPr lang="fr-FR" dirty="0"/>
              <a:t>Maintien de la MIC et MSH dans les conditions actuelles (non-cumul avec GL) </a:t>
            </a:r>
            <a:br>
              <a:rPr lang="fr-FR" dirty="0"/>
            </a:br>
            <a:endParaRPr lang="fr-FR" dirty="0"/>
          </a:p>
        </p:txBody>
      </p:sp>
      <p:sp>
        <p:nvSpPr>
          <p:cNvPr id="9" name="ZoneTexte 8">
            <a:extLst>
              <a:ext uri="{FF2B5EF4-FFF2-40B4-BE49-F238E27FC236}">
                <a16:creationId xmlns:a16="http://schemas.microsoft.com/office/drawing/2014/main" id="{DB86B318-0419-E275-BCCB-EF8D3FE68668}"/>
              </a:ext>
            </a:extLst>
          </p:cNvPr>
          <p:cNvSpPr txBox="1"/>
          <p:nvPr/>
        </p:nvSpPr>
        <p:spPr>
          <a:xfrm>
            <a:off x="266412" y="2884288"/>
            <a:ext cx="3464560" cy="584775"/>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sz="3200" b="1" dirty="0">
                <a:solidFill>
                  <a:srgbClr val="002060"/>
                </a:solidFill>
              </a:rPr>
              <a:t>1</a:t>
            </a:r>
            <a:r>
              <a:rPr lang="fr-FR" sz="3200" b="1" baseline="30000" dirty="0">
                <a:solidFill>
                  <a:srgbClr val="002060"/>
                </a:solidFill>
              </a:rPr>
              <a:t>er</a:t>
            </a:r>
            <a:r>
              <a:rPr lang="fr-FR" sz="3200" b="1" dirty="0">
                <a:solidFill>
                  <a:srgbClr val="002060"/>
                </a:solidFill>
              </a:rPr>
              <a:t> Janvier 2026</a:t>
            </a:r>
          </a:p>
        </p:txBody>
      </p:sp>
    </p:spTree>
    <p:extLst>
      <p:ext uri="{BB962C8B-B14F-4D97-AF65-F5344CB8AC3E}">
        <p14:creationId xmlns:p14="http://schemas.microsoft.com/office/powerpoint/2010/main" val="16311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3"/>
          <a:stretch>
            <a:fillRect/>
          </a:stretch>
        </p:blipFill>
        <p:spPr>
          <a:xfrm>
            <a:off x="10864988" y="5930254"/>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527325" y="230190"/>
            <a:ext cx="10208539" cy="523220"/>
          </a:xfrm>
          <a:prstGeom prst="rect">
            <a:avLst/>
          </a:prstGeom>
          <a:noFill/>
        </p:spPr>
        <p:txBody>
          <a:bodyPr wrap="square" rtlCol="0">
            <a:spAutoFit/>
          </a:bodyPr>
          <a:lstStyle/>
          <a:p>
            <a:pPr algn="ctr"/>
            <a:r>
              <a:rPr lang="fr-FR" sz="2800" b="1" dirty="0">
                <a:solidFill>
                  <a:srgbClr val="0070C0"/>
                </a:solidFill>
              </a:rPr>
              <a:t>REVALORISATION DE L’EXPERTISE DE SECOND RECOURS</a:t>
            </a:r>
          </a:p>
        </p:txBody>
      </p:sp>
      <p:sp>
        <p:nvSpPr>
          <p:cNvPr id="3" name="ZoneTexte 2">
            <a:extLst>
              <a:ext uri="{FF2B5EF4-FFF2-40B4-BE49-F238E27FC236}">
                <a16:creationId xmlns:a16="http://schemas.microsoft.com/office/drawing/2014/main" id="{DB86B318-0419-E275-BCCB-EF8D3FE68668}"/>
              </a:ext>
            </a:extLst>
          </p:cNvPr>
          <p:cNvSpPr txBox="1"/>
          <p:nvPr/>
        </p:nvSpPr>
        <p:spPr>
          <a:xfrm>
            <a:off x="77381" y="3176675"/>
            <a:ext cx="3133905" cy="584775"/>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sz="3200" b="1" dirty="0">
                <a:solidFill>
                  <a:srgbClr val="002060"/>
                </a:solidFill>
              </a:rPr>
              <a:t>Décembre 2024</a:t>
            </a:r>
          </a:p>
        </p:txBody>
      </p:sp>
      <p:sp>
        <p:nvSpPr>
          <p:cNvPr id="7" name="Rectangle : avec coins arrondis en diagonale 6">
            <a:extLst>
              <a:ext uri="{FF2B5EF4-FFF2-40B4-BE49-F238E27FC236}">
                <a16:creationId xmlns:a16="http://schemas.microsoft.com/office/drawing/2014/main" id="{02187677-36B8-686E-462C-5CCC9DEB745C}"/>
              </a:ext>
            </a:extLst>
          </p:cNvPr>
          <p:cNvSpPr/>
          <p:nvPr/>
        </p:nvSpPr>
        <p:spPr>
          <a:xfrm>
            <a:off x="3341915" y="990052"/>
            <a:ext cx="7837714" cy="5293757"/>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6921C7B2-1913-B272-B7E4-6D0C59B593AC}"/>
              </a:ext>
            </a:extLst>
          </p:cNvPr>
          <p:cNvSpPr txBox="1"/>
          <p:nvPr/>
        </p:nvSpPr>
        <p:spPr>
          <a:xfrm>
            <a:off x="3513504" y="1226694"/>
            <a:ext cx="7491953" cy="4431983"/>
          </a:xfrm>
          <a:prstGeom prst="rect">
            <a:avLst/>
          </a:prstGeom>
          <a:noFill/>
        </p:spPr>
        <p:txBody>
          <a:bodyPr wrap="square" rtlCol="0">
            <a:spAutoFit/>
          </a:bodyPr>
          <a:lstStyle/>
          <a:p>
            <a:r>
              <a:rPr lang="fr-FR" sz="2000" b="1" dirty="0">
                <a:solidFill>
                  <a:schemeClr val="accent2"/>
                </a:solidFill>
              </a:rPr>
              <a:t>APC = 60€ (contre 56,50€)</a:t>
            </a:r>
          </a:p>
          <a:p>
            <a:endParaRPr lang="fr-FR" sz="2000" dirty="0"/>
          </a:p>
          <a:p>
            <a:r>
              <a:rPr lang="fr-FR" sz="2000" dirty="0"/>
              <a:t>Possibilité de facturer un APC lorsqu’un patient a besoin d’être vu </a:t>
            </a:r>
            <a:r>
              <a:rPr lang="fr-FR" sz="2000" b="1" dirty="0"/>
              <a:t>dans les 3 mois suivant la télé-expertise</a:t>
            </a:r>
            <a:r>
              <a:rPr lang="fr-FR" sz="2000" dirty="0"/>
              <a:t> demandée par le médecin traitant</a:t>
            </a:r>
          </a:p>
          <a:p>
            <a:endParaRPr lang="fr-FR" sz="2000" dirty="0"/>
          </a:p>
          <a:p>
            <a:r>
              <a:rPr lang="fr-FR" sz="2000" b="1" i="0" u="none" strike="noStrike" baseline="0" dirty="0">
                <a:solidFill>
                  <a:srgbClr val="000000"/>
                </a:solidFill>
              </a:rPr>
              <a:t>L’APC n’est pas facturable pour un patient hospitalisé sauf s’il n’a pas de médecin traitant</a:t>
            </a:r>
            <a:endParaRPr lang="fr-FR" sz="2000" b="1" dirty="0"/>
          </a:p>
          <a:p>
            <a:endParaRPr lang="fr-FR" sz="2000" dirty="0"/>
          </a:p>
          <a:p>
            <a:r>
              <a:rPr lang="fr-FR" sz="2000" b="1" dirty="0">
                <a:solidFill>
                  <a:schemeClr val="accent2"/>
                </a:solidFill>
              </a:rPr>
              <a:t>APY = 67,50€</a:t>
            </a:r>
          </a:p>
          <a:p>
            <a:endParaRPr lang="fr-FR" sz="2000" b="1" dirty="0">
              <a:solidFill>
                <a:schemeClr val="accent2"/>
              </a:solidFill>
            </a:endParaRPr>
          </a:p>
          <a:p>
            <a:r>
              <a:rPr lang="fr-FR" sz="2000" b="1" dirty="0">
                <a:solidFill>
                  <a:schemeClr val="accent2"/>
                </a:solidFill>
              </a:rPr>
              <a:t>APU = 74€</a:t>
            </a:r>
          </a:p>
          <a:p>
            <a:endParaRPr lang="fr-FR" sz="2400" b="1" dirty="0">
              <a:solidFill>
                <a:schemeClr val="accent2"/>
              </a:solidFill>
            </a:endParaRPr>
          </a:p>
          <a:p>
            <a:endParaRPr lang="fr-FR" dirty="0"/>
          </a:p>
        </p:txBody>
      </p:sp>
    </p:spTree>
    <p:extLst>
      <p:ext uri="{BB962C8B-B14F-4D97-AF65-F5344CB8AC3E}">
        <p14:creationId xmlns:p14="http://schemas.microsoft.com/office/powerpoint/2010/main" val="386239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2"/>
          <a:stretch>
            <a:fillRect/>
          </a:stretch>
        </p:blipFill>
        <p:spPr>
          <a:xfrm>
            <a:off x="10966925" y="5924913"/>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1830809" y="45105"/>
            <a:ext cx="8727440" cy="954107"/>
          </a:xfrm>
          <a:prstGeom prst="rect">
            <a:avLst/>
          </a:prstGeom>
          <a:noFill/>
        </p:spPr>
        <p:txBody>
          <a:bodyPr wrap="square" rtlCol="0">
            <a:spAutoFit/>
          </a:bodyPr>
          <a:lstStyle/>
          <a:p>
            <a:pPr algn="ctr"/>
            <a:r>
              <a:rPr lang="fr-FR" sz="2800" b="1" dirty="0">
                <a:solidFill>
                  <a:srgbClr val="0070C0"/>
                </a:solidFill>
              </a:rPr>
              <a:t>MEDECINS GENERALISTES :</a:t>
            </a:r>
          </a:p>
          <a:p>
            <a:pPr algn="ctr"/>
            <a:r>
              <a:rPr lang="fr-FR" sz="2800" b="1" dirty="0">
                <a:solidFill>
                  <a:srgbClr val="0070C0"/>
                </a:solidFill>
              </a:rPr>
              <a:t>EXAMENS OBLIGATOIRES ENFANTS</a:t>
            </a:r>
          </a:p>
        </p:txBody>
      </p:sp>
      <p:sp>
        <p:nvSpPr>
          <p:cNvPr id="3" name="ZoneTexte 2">
            <a:extLst>
              <a:ext uri="{FF2B5EF4-FFF2-40B4-BE49-F238E27FC236}">
                <a16:creationId xmlns:a16="http://schemas.microsoft.com/office/drawing/2014/main" id="{DB86B318-0419-E275-BCCB-EF8D3FE68668}"/>
              </a:ext>
            </a:extLst>
          </p:cNvPr>
          <p:cNvSpPr txBox="1"/>
          <p:nvPr/>
        </p:nvSpPr>
        <p:spPr>
          <a:xfrm>
            <a:off x="294640" y="3165198"/>
            <a:ext cx="3072338" cy="523220"/>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sz="2800" b="1" dirty="0">
                <a:solidFill>
                  <a:srgbClr val="002060"/>
                </a:solidFill>
              </a:rPr>
              <a:t>Décembre 2024</a:t>
            </a:r>
          </a:p>
        </p:txBody>
      </p:sp>
      <p:sp>
        <p:nvSpPr>
          <p:cNvPr id="7" name="Rectangle : avec coins arrondis en diagonale 6">
            <a:extLst>
              <a:ext uri="{FF2B5EF4-FFF2-40B4-BE49-F238E27FC236}">
                <a16:creationId xmlns:a16="http://schemas.microsoft.com/office/drawing/2014/main" id="{02187677-36B8-686E-462C-5CCC9DEB745C}"/>
              </a:ext>
            </a:extLst>
          </p:cNvPr>
          <p:cNvSpPr/>
          <p:nvPr/>
        </p:nvSpPr>
        <p:spPr>
          <a:xfrm>
            <a:off x="3759200" y="1118484"/>
            <a:ext cx="7330558" cy="5640534"/>
          </a:xfrm>
          <a:prstGeom prst="round2Diag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ADCC556-B279-8787-74C2-C2CA45597789}"/>
              </a:ext>
            </a:extLst>
          </p:cNvPr>
          <p:cNvSpPr txBox="1"/>
          <p:nvPr/>
        </p:nvSpPr>
        <p:spPr>
          <a:xfrm>
            <a:off x="4274288" y="1154688"/>
            <a:ext cx="6423248" cy="4093428"/>
          </a:xfrm>
          <a:prstGeom prst="rect">
            <a:avLst/>
          </a:prstGeom>
          <a:noFill/>
        </p:spPr>
        <p:txBody>
          <a:bodyPr wrap="square" rtlCol="0">
            <a:spAutoFit/>
          </a:bodyPr>
          <a:lstStyle/>
          <a:p>
            <a:r>
              <a:rPr lang="fr-FR" sz="2000" b="1" dirty="0">
                <a:solidFill>
                  <a:schemeClr val="accent2"/>
                </a:solidFill>
              </a:rPr>
              <a:t>COE pour les 3 examens obligatoires de l’enfant donnant lieu à certificat </a:t>
            </a:r>
            <a:br>
              <a:rPr lang="fr-FR" sz="2000" b="1" dirty="0">
                <a:solidFill>
                  <a:schemeClr val="accent2"/>
                </a:solidFill>
              </a:rPr>
            </a:br>
            <a:r>
              <a:rPr lang="fr-FR" sz="2000" b="1" dirty="0">
                <a:solidFill>
                  <a:schemeClr val="accent2"/>
                </a:solidFill>
              </a:rPr>
              <a:t>passe de 47,50 à 54€ en </a:t>
            </a:r>
            <a:r>
              <a:rPr lang="fr-FR" sz="2000" b="1" dirty="0" err="1">
                <a:solidFill>
                  <a:schemeClr val="accent2"/>
                </a:solidFill>
              </a:rPr>
              <a:t>déc</a:t>
            </a:r>
            <a:r>
              <a:rPr lang="fr-FR" sz="2000" b="1" dirty="0">
                <a:solidFill>
                  <a:schemeClr val="accent2"/>
                </a:solidFill>
              </a:rPr>
              <a:t> 2024</a:t>
            </a:r>
          </a:p>
          <a:p>
            <a:r>
              <a:rPr lang="fr-FR" sz="2000" b="1" dirty="0">
                <a:solidFill>
                  <a:schemeClr val="accent2"/>
                </a:solidFill>
              </a:rPr>
              <a:t>Puis 60€ au 1</a:t>
            </a:r>
            <a:r>
              <a:rPr lang="fr-FR" sz="2000" b="1" baseline="30000" dirty="0">
                <a:solidFill>
                  <a:schemeClr val="accent2"/>
                </a:solidFill>
              </a:rPr>
              <a:t>er</a:t>
            </a:r>
            <a:r>
              <a:rPr lang="fr-FR" sz="2000" b="1" dirty="0">
                <a:solidFill>
                  <a:schemeClr val="accent2"/>
                </a:solidFill>
              </a:rPr>
              <a:t> juillet 2025</a:t>
            </a:r>
          </a:p>
          <a:p>
            <a:endParaRPr lang="fr-FR" sz="2000" b="1" dirty="0">
              <a:solidFill>
                <a:schemeClr val="accent2"/>
              </a:solidFill>
            </a:endParaRPr>
          </a:p>
          <a:p>
            <a:r>
              <a:rPr lang="fr-FR" sz="2000" b="1" dirty="0">
                <a:solidFill>
                  <a:schemeClr val="accent2"/>
                </a:solidFill>
              </a:rPr>
              <a:t>Autres examens obligatoires de l’enfant :</a:t>
            </a:r>
          </a:p>
          <a:p>
            <a:endParaRPr lang="fr-FR" sz="2000" b="1" dirty="0"/>
          </a:p>
          <a:p>
            <a:endParaRPr lang="fr-FR" sz="2000" b="1" dirty="0"/>
          </a:p>
          <a:p>
            <a:endParaRPr lang="fr-FR" sz="2000" dirty="0"/>
          </a:p>
          <a:p>
            <a:endParaRPr lang="fr-FR" sz="2000" dirty="0"/>
          </a:p>
          <a:p>
            <a:endParaRPr lang="fr-FR" sz="2000" dirty="0"/>
          </a:p>
          <a:p>
            <a:endParaRPr lang="fr-FR" sz="2000" dirty="0"/>
          </a:p>
          <a:p>
            <a:endParaRPr lang="fr-FR" sz="2000" dirty="0"/>
          </a:p>
        </p:txBody>
      </p:sp>
      <p:graphicFrame>
        <p:nvGraphicFramePr>
          <p:cNvPr id="6" name="Tableau 5">
            <a:extLst>
              <a:ext uri="{FF2B5EF4-FFF2-40B4-BE49-F238E27FC236}">
                <a16:creationId xmlns:a16="http://schemas.microsoft.com/office/drawing/2014/main" id="{DDA2AC21-E5F1-865C-C124-0D9F4D35F9C2}"/>
              </a:ext>
            </a:extLst>
          </p:cNvPr>
          <p:cNvGraphicFramePr>
            <a:graphicFrameLocks noGrp="1"/>
          </p:cNvGraphicFramePr>
          <p:nvPr>
            <p:extLst>
              <p:ext uri="{D42A27DB-BD31-4B8C-83A1-F6EECF244321}">
                <p14:modId xmlns:p14="http://schemas.microsoft.com/office/powerpoint/2010/main" val="974189810"/>
              </p:ext>
            </p:extLst>
          </p:nvPr>
        </p:nvGraphicFramePr>
        <p:xfrm>
          <a:off x="3912781" y="3165198"/>
          <a:ext cx="6879265" cy="2680865"/>
        </p:xfrm>
        <a:graphic>
          <a:graphicData uri="http://schemas.openxmlformats.org/drawingml/2006/table">
            <a:tbl>
              <a:tblPr firstRow="1" firstCol="1" bandRow="1">
                <a:tableStyleId>{5C22544A-7EE6-4342-B048-85BDC9FD1C3A}</a:tableStyleId>
              </a:tblPr>
              <a:tblGrid>
                <a:gridCol w="5642387">
                  <a:extLst>
                    <a:ext uri="{9D8B030D-6E8A-4147-A177-3AD203B41FA5}">
                      <a16:colId xmlns:a16="http://schemas.microsoft.com/office/drawing/2014/main" val="3925182443"/>
                    </a:ext>
                  </a:extLst>
                </a:gridCol>
                <a:gridCol w="1236878">
                  <a:extLst>
                    <a:ext uri="{9D8B030D-6E8A-4147-A177-3AD203B41FA5}">
                      <a16:colId xmlns:a16="http://schemas.microsoft.com/office/drawing/2014/main" val="3141731778"/>
                    </a:ext>
                  </a:extLst>
                </a:gridCol>
              </a:tblGrid>
              <a:tr h="640649">
                <a:tc>
                  <a:txBody>
                    <a:bodyPr/>
                    <a:lstStyle/>
                    <a:p>
                      <a:pPr>
                        <a:lnSpc>
                          <a:spcPct val="107000"/>
                        </a:lnSpc>
                        <a:spcAft>
                          <a:spcPts val="800"/>
                        </a:spcAft>
                      </a:pPr>
                      <a:r>
                        <a:rPr lang="fr-FR" sz="1600" kern="100" dirty="0">
                          <a:effectLst/>
                          <a:highlight>
                            <a:srgbClr val="156082"/>
                          </a:highlight>
                        </a:rPr>
                        <a:t>Examens obligatoires Enfants en S1, OPTAM, ou S2 si TO</a:t>
                      </a:r>
                      <a:endParaRPr lang="fr-FR" sz="1600" kern="100" dirty="0">
                        <a:effectLst/>
                        <a:highlight>
                          <a:srgbClr val="156082"/>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fr-FR" sz="1600" kern="100">
                          <a:effectLst/>
                          <a:highlight>
                            <a:srgbClr val="156082"/>
                          </a:highlight>
                        </a:rPr>
                        <a:t> </a:t>
                      </a:r>
                      <a:endParaRPr lang="fr-FR" sz="1600" kern="100">
                        <a:effectLst/>
                        <a:highlight>
                          <a:srgbClr val="156082"/>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789958112"/>
                  </a:ext>
                </a:extLst>
              </a:tr>
              <a:tr h="314204">
                <a:tc>
                  <a:txBody>
                    <a:bodyPr/>
                    <a:lstStyle/>
                    <a:p>
                      <a:pPr>
                        <a:lnSpc>
                          <a:spcPct val="107000"/>
                        </a:lnSpc>
                        <a:spcAft>
                          <a:spcPts val="800"/>
                        </a:spcAft>
                      </a:pPr>
                      <a:r>
                        <a:rPr lang="fr-FR" sz="1600" kern="100">
                          <a:effectLst/>
                          <a:highlight>
                            <a:srgbClr val="156082"/>
                          </a:highlight>
                        </a:rPr>
                        <a:t>MG Enfants de 0 à – 6 ans                              COD</a:t>
                      </a:r>
                      <a:endParaRPr lang="fr-FR" sz="1600" kern="100">
                        <a:effectLst/>
                        <a:highlight>
                          <a:srgbClr val="156082"/>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fr-FR" sz="1600" kern="100">
                          <a:effectLst/>
                          <a:highlight>
                            <a:srgbClr val="CCD2D8"/>
                          </a:highlight>
                        </a:rPr>
                        <a:t>35€</a:t>
                      </a:r>
                      <a:endParaRPr lang="fr-FR" sz="1600" kern="100">
                        <a:effectLst/>
                        <a:highlight>
                          <a:srgbClr val="CCD2D8"/>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774272292"/>
                  </a:ext>
                </a:extLst>
              </a:tr>
              <a:tr h="314204">
                <a:tc>
                  <a:txBody>
                    <a:bodyPr/>
                    <a:lstStyle/>
                    <a:p>
                      <a:pPr>
                        <a:lnSpc>
                          <a:spcPct val="107000"/>
                        </a:lnSpc>
                        <a:spcAft>
                          <a:spcPts val="800"/>
                        </a:spcAft>
                      </a:pPr>
                      <a:r>
                        <a:rPr lang="fr-FR" sz="1600" kern="100">
                          <a:effectLst/>
                          <a:highlight>
                            <a:srgbClr val="156082"/>
                          </a:highlight>
                        </a:rPr>
                        <a:t>MG Enfants 6 ans et +                                      COB</a:t>
                      </a:r>
                      <a:endParaRPr lang="fr-FR" sz="1600" kern="100">
                        <a:effectLst/>
                        <a:highlight>
                          <a:srgbClr val="156082"/>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fr-FR" sz="1600" kern="100">
                          <a:effectLst/>
                          <a:highlight>
                            <a:srgbClr val="E7EAED"/>
                          </a:highlight>
                        </a:rPr>
                        <a:t>30€</a:t>
                      </a:r>
                      <a:endParaRPr lang="fr-FR" sz="1600" kern="100">
                        <a:effectLst/>
                        <a:highlight>
                          <a:srgbClr val="E7EAED"/>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434761280"/>
                  </a:ext>
                </a:extLst>
              </a:tr>
              <a:tr h="640649">
                <a:tc>
                  <a:txBody>
                    <a:bodyPr/>
                    <a:lstStyle/>
                    <a:p>
                      <a:pPr>
                        <a:lnSpc>
                          <a:spcPct val="107000"/>
                        </a:lnSpc>
                        <a:spcAft>
                          <a:spcPts val="800"/>
                        </a:spcAft>
                      </a:pPr>
                      <a:r>
                        <a:rPr lang="fr-FR" sz="1600" kern="100" dirty="0">
                          <a:effectLst/>
                          <a:highlight>
                            <a:srgbClr val="156082"/>
                          </a:highlight>
                        </a:rPr>
                        <a:t>Examens obligatoires Enfants en S2 non OPTAM avec dépassements</a:t>
                      </a:r>
                      <a:br>
                        <a:rPr lang="fr-FR" sz="1600" kern="100" dirty="0">
                          <a:effectLst/>
                          <a:highlight>
                            <a:srgbClr val="156082"/>
                          </a:highlight>
                        </a:rPr>
                      </a:br>
                      <a:endParaRPr lang="fr-FR" sz="1600" kern="100" dirty="0">
                        <a:effectLst/>
                        <a:highlight>
                          <a:srgbClr val="156082"/>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fr-FR" sz="1600" kern="100">
                          <a:effectLst/>
                          <a:highlight>
                            <a:srgbClr val="E7EAED"/>
                          </a:highlight>
                        </a:rPr>
                        <a:t> </a:t>
                      </a:r>
                      <a:endParaRPr lang="fr-FR" sz="1600" kern="100">
                        <a:effectLst/>
                        <a:highlight>
                          <a:srgbClr val="E7EAED"/>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665047590"/>
                  </a:ext>
                </a:extLst>
              </a:tr>
              <a:tr h="314204">
                <a:tc>
                  <a:txBody>
                    <a:bodyPr/>
                    <a:lstStyle/>
                    <a:p>
                      <a:pPr>
                        <a:lnSpc>
                          <a:spcPct val="107000"/>
                        </a:lnSpc>
                        <a:spcAft>
                          <a:spcPts val="800"/>
                        </a:spcAft>
                      </a:pPr>
                      <a:r>
                        <a:rPr lang="fr-FR" sz="1600" kern="100">
                          <a:effectLst/>
                          <a:highlight>
                            <a:srgbClr val="156082"/>
                          </a:highlight>
                        </a:rPr>
                        <a:t>MG Enfants de 0 à – de 6 ans                        COV</a:t>
                      </a:r>
                      <a:endParaRPr lang="fr-FR" sz="1600" kern="100">
                        <a:effectLst/>
                        <a:highlight>
                          <a:srgbClr val="156082"/>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fr-FR" sz="1600" kern="100">
                          <a:effectLst/>
                          <a:highlight>
                            <a:srgbClr val="CCD2D8"/>
                          </a:highlight>
                        </a:rPr>
                        <a:t>28€</a:t>
                      </a:r>
                      <a:endParaRPr lang="fr-FR" sz="1600" kern="100">
                        <a:effectLst/>
                        <a:highlight>
                          <a:srgbClr val="CCD2D8"/>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711014361"/>
                  </a:ext>
                </a:extLst>
              </a:tr>
              <a:tr h="314204">
                <a:tc>
                  <a:txBody>
                    <a:bodyPr/>
                    <a:lstStyle/>
                    <a:p>
                      <a:pPr>
                        <a:lnSpc>
                          <a:spcPct val="107000"/>
                        </a:lnSpc>
                        <a:spcAft>
                          <a:spcPts val="800"/>
                        </a:spcAft>
                      </a:pPr>
                      <a:r>
                        <a:rPr lang="fr-FR" sz="1600" kern="100">
                          <a:effectLst/>
                          <a:highlight>
                            <a:srgbClr val="156082"/>
                          </a:highlight>
                        </a:rPr>
                        <a:t>MG Enfants 6 ans et +                                      COA</a:t>
                      </a:r>
                      <a:endParaRPr lang="fr-FR" sz="1600" kern="100">
                        <a:effectLst/>
                        <a:highlight>
                          <a:srgbClr val="156082"/>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fr-FR" sz="1600" kern="100" dirty="0">
                          <a:effectLst/>
                          <a:highlight>
                            <a:srgbClr val="E7EAED"/>
                          </a:highlight>
                        </a:rPr>
                        <a:t>23€</a:t>
                      </a:r>
                      <a:endParaRPr lang="fr-FR" sz="1600" kern="100" dirty="0">
                        <a:effectLst/>
                        <a:highlight>
                          <a:srgbClr val="E7EAED"/>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152824875"/>
                  </a:ext>
                </a:extLst>
              </a:tr>
            </a:tbl>
          </a:graphicData>
        </a:graphic>
      </p:graphicFrame>
    </p:spTree>
    <p:extLst>
      <p:ext uri="{BB962C8B-B14F-4D97-AF65-F5344CB8AC3E}">
        <p14:creationId xmlns:p14="http://schemas.microsoft.com/office/powerpoint/2010/main" val="362709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en L 3">
            <a:extLst>
              <a:ext uri="{FF2B5EF4-FFF2-40B4-BE49-F238E27FC236}">
                <a16:creationId xmlns:a16="http://schemas.microsoft.com/office/drawing/2014/main" id="{18666FE5-FA03-62E9-5C86-3A309E3F5E88}"/>
              </a:ext>
            </a:extLst>
          </p:cNvPr>
          <p:cNvSpPr/>
          <p:nvPr/>
        </p:nvSpPr>
        <p:spPr>
          <a:xfrm rot="10800000">
            <a:off x="11481847" y="179109"/>
            <a:ext cx="556182" cy="6579909"/>
          </a:xfrm>
          <a:prstGeom prst="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EDF81E39-773A-E231-450B-497A56B0FEC5}"/>
              </a:ext>
            </a:extLst>
          </p:cNvPr>
          <p:cNvPicPr>
            <a:picLocks noChangeAspect="1"/>
          </p:cNvPicPr>
          <p:nvPr/>
        </p:nvPicPr>
        <p:blipFill>
          <a:blip r:embed="rId3"/>
          <a:stretch>
            <a:fillRect/>
          </a:stretch>
        </p:blipFill>
        <p:spPr>
          <a:xfrm>
            <a:off x="10864988" y="5930254"/>
            <a:ext cx="1071104" cy="933087"/>
          </a:xfrm>
          <a:prstGeom prst="rect">
            <a:avLst/>
          </a:prstGeom>
        </p:spPr>
      </p:pic>
      <p:sp>
        <p:nvSpPr>
          <p:cNvPr id="2" name="ZoneTexte 1">
            <a:extLst>
              <a:ext uri="{FF2B5EF4-FFF2-40B4-BE49-F238E27FC236}">
                <a16:creationId xmlns:a16="http://schemas.microsoft.com/office/drawing/2014/main" id="{5301DB20-2C93-3FF6-A88B-4B9E6D7470D5}"/>
              </a:ext>
            </a:extLst>
          </p:cNvPr>
          <p:cNvSpPr txBox="1"/>
          <p:nvPr/>
        </p:nvSpPr>
        <p:spPr>
          <a:xfrm>
            <a:off x="1464694" y="201684"/>
            <a:ext cx="8727440" cy="584775"/>
          </a:xfrm>
          <a:prstGeom prst="rect">
            <a:avLst/>
          </a:prstGeom>
          <a:noFill/>
        </p:spPr>
        <p:txBody>
          <a:bodyPr wrap="square" rtlCol="0">
            <a:spAutoFit/>
          </a:bodyPr>
          <a:lstStyle/>
          <a:p>
            <a:pPr algn="ctr"/>
            <a:r>
              <a:rPr lang="fr-FR" sz="3200" b="1" dirty="0">
                <a:solidFill>
                  <a:srgbClr val="0070C0"/>
                </a:solidFill>
              </a:rPr>
              <a:t>LES HONORAIRES DE PEDIATRIE</a:t>
            </a:r>
          </a:p>
        </p:txBody>
      </p:sp>
      <p:sp>
        <p:nvSpPr>
          <p:cNvPr id="7" name="Rectangle : avec coins arrondis en diagonale 6">
            <a:extLst>
              <a:ext uri="{FF2B5EF4-FFF2-40B4-BE49-F238E27FC236}">
                <a16:creationId xmlns:a16="http://schemas.microsoft.com/office/drawing/2014/main" id="{02187677-36B8-686E-462C-5CCC9DEB745C}"/>
              </a:ext>
            </a:extLst>
          </p:cNvPr>
          <p:cNvSpPr/>
          <p:nvPr/>
        </p:nvSpPr>
        <p:spPr>
          <a:xfrm>
            <a:off x="255908" y="786459"/>
            <a:ext cx="10695121" cy="597255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ADCC556-B279-8787-74C2-C2CA45597789}"/>
              </a:ext>
            </a:extLst>
          </p:cNvPr>
          <p:cNvSpPr txBox="1"/>
          <p:nvPr/>
        </p:nvSpPr>
        <p:spPr>
          <a:xfrm>
            <a:off x="520995" y="964079"/>
            <a:ext cx="9813175" cy="5893921"/>
          </a:xfrm>
          <a:prstGeom prst="rect">
            <a:avLst/>
          </a:prstGeom>
          <a:noFill/>
        </p:spPr>
        <p:txBody>
          <a:bodyPr wrap="square" rtlCol="0">
            <a:spAutoFit/>
          </a:bodyPr>
          <a:lstStyle/>
          <a:p>
            <a:r>
              <a:rPr lang="fr-FR" sz="1900" b="1" dirty="0">
                <a:solidFill>
                  <a:schemeClr val="accent2"/>
                </a:solidFill>
              </a:rPr>
              <a:t>COE pour les 3 examens obligatoires de l’enfant donnant lieu à certificat passe de 47,50€ à 54€ en </a:t>
            </a:r>
            <a:r>
              <a:rPr lang="fr-FR" sz="1900" b="1" dirty="0" err="1">
                <a:solidFill>
                  <a:schemeClr val="accent2"/>
                </a:solidFill>
              </a:rPr>
              <a:t>déc</a:t>
            </a:r>
            <a:r>
              <a:rPr lang="fr-FR" sz="1900" b="1" dirty="0">
                <a:solidFill>
                  <a:schemeClr val="accent2"/>
                </a:solidFill>
              </a:rPr>
              <a:t> 2024, puis 60€ au 1</a:t>
            </a:r>
            <a:r>
              <a:rPr lang="fr-FR" sz="1900" b="1" baseline="30000" dirty="0">
                <a:solidFill>
                  <a:schemeClr val="accent2"/>
                </a:solidFill>
              </a:rPr>
              <a:t>er</a:t>
            </a:r>
            <a:r>
              <a:rPr lang="fr-FR" sz="1900" b="1" dirty="0">
                <a:solidFill>
                  <a:schemeClr val="accent2"/>
                </a:solidFill>
              </a:rPr>
              <a:t> juillet 2025</a:t>
            </a:r>
          </a:p>
          <a:p>
            <a:endParaRPr lang="fr-FR" sz="1900" b="1" dirty="0">
              <a:solidFill>
                <a:schemeClr val="accent2"/>
              </a:solidFill>
            </a:endParaRPr>
          </a:p>
          <a:p>
            <a:r>
              <a:rPr lang="fr-FR" sz="1900" b="1" dirty="0">
                <a:solidFill>
                  <a:schemeClr val="accent2"/>
                </a:solidFill>
              </a:rPr>
              <a:t>Autres examens obligatoires de l’enfant :</a:t>
            </a:r>
          </a:p>
          <a:p>
            <a:pPr marL="285750" indent="-285750">
              <a:buFont typeface="Arial" panose="020B0604020202020204" pitchFamily="34" charset="0"/>
              <a:buChar char="•"/>
            </a:pPr>
            <a:r>
              <a:rPr lang="fr-FR" sz="1900" dirty="0"/>
              <a:t>0 à 2 ans (COH) 45€ en </a:t>
            </a:r>
            <a:r>
              <a:rPr lang="fr-FR" sz="1900" dirty="0" err="1"/>
              <a:t>déc</a:t>
            </a:r>
            <a:r>
              <a:rPr lang="fr-FR" sz="1900" dirty="0"/>
              <a:t> 24 et 50€ au 1</a:t>
            </a:r>
            <a:r>
              <a:rPr lang="fr-FR" sz="1900" baseline="30000" dirty="0"/>
              <a:t>er</a:t>
            </a:r>
            <a:r>
              <a:rPr lang="fr-FR" sz="1900" dirty="0"/>
              <a:t> juillet 25</a:t>
            </a:r>
          </a:p>
          <a:p>
            <a:pPr marL="285750" indent="-285750">
              <a:buFont typeface="Arial" panose="020B0604020202020204" pitchFamily="34" charset="0"/>
              <a:buChar char="•"/>
            </a:pPr>
            <a:r>
              <a:rPr lang="fr-FR" sz="1900" dirty="0"/>
              <a:t>2 à 6 ans (COK) 35€</a:t>
            </a:r>
          </a:p>
          <a:p>
            <a:pPr marL="285750" indent="-285750">
              <a:buFont typeface="Arial" panose="020B0604020202020204" pitchFamily="34" charset="0"/>
              <a:buChar char="•"/>
            </a:pPr>
            <a:r>
              <a:rPr lang="fr-FR" sz="1900" dirty="0"/>
              <a:t>+ 6 ans (COG) 31,50€</a:t>
            </a:r>
          </a:p>
          <a:p>
            <a:r>
              <a:rPr lang="fr-FR" sz="1900" i="1" dirty="0"/>
              <a:t>Tous les certificats et CR issus des consultations obligatoires de l’enfant devront progressivement être dématérialisés</a:t>
            </a:r>
          </a:p>
          <a:p>
            <a:endParaRPr lang="fr-FR" sz="1900" dirty="0"/>
          </a:p>
          <a:p>
            <a:r>
              <a:rPr lang="fr-FR" sz="1900" b="1" dirty="0">
                <a:solidFill>
                  <a:schemeClr val="accent2"/>
                </a:solidFill>
              </a:rPr>
              <a:t>Consultations du pédiatre (nouveau code)</a:t>
            </a:r>
          </a:p>
          <a:p>
            <a:pPr marL="285750" indent="-285750">
              <a:buFont typeface="Arial" panose="020B0604020202020204" pitchFamily="34" charset="0"/>
              <a:buChar char="•"/>
            </a:pPr>
            <a:r>
              <a:rPr lang="fr-FR" sz="1900" dirty="0"/>
              <a:t>0 à 2 ans (CEH) : 39€ en </a:t>
            </a:r>
            <a:r>
              <a:rPr lang="fr-FR" sz="1900" dirty="0" err="1"/>
              <a:t>déc</a:t>
            </a:r>
            <a:r>
              <a:rPr lang="fr-FR" sz="1900" dirty="0"/>
              <a:t> 24 puis 40€ au 1</a:t>
            </a:r>
            <a:r>
              <a:rPr lang="fr-FR" sz="1900" baseline="30000" dirty="0"/>
              <a:t>er</a:t>
            </a:r>
            <a:r>
              <a:rPr lang="fr-FR" sz="1900" dirty="0"/>
              <a:t> juillet 25</a:t>
            </a:r>
          </a:p>
          <a:p>
            <a:pPr marL="285750" indent="-285750">
              <a:buFont typeface="Arial" panose="020B0604020202020204" pitchFamily="34" charset="0"/>
              <a:buChar char="•"/>
            </a:pPr>
            <a:r>
              <a:rPr lang="fr-FR" sz="1900" dirty="0"/>
              <a:t>2 à 6 ans (CEK) : 35€</a:t>
            </a:r>
          </a:p>
          <a:p>
            <a:pPr marL="285750" indent="-285750">
              <a:buFont typeface="Arial" panose="020B0604020202020204" pitchFamily="34" charset="0"/>
              <a:buChar char="•"/>
            </a:pPr>
            <a:r>
              <a:rPr lang="fr-FR" sz="1900" dirty="0"/>
              <a:t>+ 6 ans (CEG) : 31,50€</a:t>
            </a:r>
          </a:p>
          <a:p>
            <a:br>
              <a:rPr lang="fr-FR" sz="1900" b="1" dirty="0">
                <a:solidFill>
                  <a:schemeClr val="accent2"/>
                </a:solidFill>
              </a:rPr>
            </a:br>
            <a:r>
              <a:rPr lang="fr-FR" sz="1900" b="1" dirty="0">
                <a:solidFill>
                  <a:schemeClr val="accent2"/>
                </a:solidFill>
              </a:rPr>
              <a:t>Consultation de recours à l’expertise pédiatrique (nouveau)</a:t>
            </a:r>
          </a:p>
          <a:p>
            <a:r>
              <a:rPr lang="fr-FR" sz="1900" dirty="0">
                <a:solidFill>
                  <a:schemeClr val="accent2"/>
                </a:solidFill>
              </a:rPr>
              <a:t>O à 16 ans : 60€</a:t>
            </a:r>
          </a:p>
          <a:p>
            <a:r>
              <a:rPr lang="fr-FR" sz="1900" dirty="0"/>
              <a:t>Sur adressage d’un médecin, de la médecine scolaire, de la PMI, d’une SF, d’un orthophoniste ou d’un orthoptiste</a:t>
            </a:r>
          </a:p>
          <a:p>
            <a:pPr marL="285750" indent="-285750">
              <a:buFont typeface="Arial" panose="020B0604020202020204" pitchFamily="34" charset="0"/>
              <a:buChar char="•"/>
            </a:pPr>
            <a:endParaRPr lang="fr-FR" sz="1600" dirty="0"/>
          </a:p>
        </p:txBody>
      </p:sp>
    </p:spTree>
    <p:extLst>
      <p:ext uri="{BB962C8B-B14F-4D97-AF65-F5344CB8AC3E}">
        <p14:creationId xmlns:p14="http://schemas.microsoft.com/office/powerpoint/2010/main" val="29677578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423</TotalTime>
  <Words>3396</Words>
  <Application>Microsoft Office PowerPoint</Application>
  <PresentationFormat>Grand écran</PresentationFormat>
  <Paragraphs>294</Paragraphs>
  <Slides>31</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Aptos</vt:lpstr>
      <vt:lpstr>Aptos Display</vt:lpstr>
      <vt:lpstr>Arial</vt:lpstr>
      <vt:lpstr>Calibri</vt:lpstr>
      <vt:lpstr>Telegraf</vt:lpstr>
      <vt:lpstr>Wingdings</vt:lpstr>
      <vt:lpstr>Thème Office</vt:lpstr>
      <vt:lpstr>  CONVENTION MEDICALE 2024 :  Des avancées, OUI  Un choc d’attractivité, NON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CONVENTION MEDICALE 2024 :  Des avancées sans choc d’attractivité !</dc:title>
  <dc:creator>Sylvie Aubry</dc:creator>
  <cp:lastModifiedBy>Sylvie AUBRY</cp:lastModifiedBy>
  <cp:revision>50</cp:revision>
  <dcterms:created xsi:type="dcterms:W3CDTF">2024-05-30T08:30:56Z</dcterms:created>
  <dcterms:modified xsi:type="dcterms:W3CDTF">2024-06-17T07:57:30Z</dcterms:modified>
</cp:coreProperties>
</file>